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 ContentType="image/tif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Lst>
  <p:notesMasterIdLst>
    <p:notesMasterId r:id="rId48"/>
  </p:notesMasterIdLst>
  <p:handoutMasterIdLst>
    <p:handoutMasterId r:id="rId49"/>
  </p:handoutMasterIdLst>
  <p:sldIdLst>
    <p:sldId id="415" r:id="rId2"/>
    <p:sldId id="416" r:id="rId3"/>
    <p:sldId id="350" r:id="rId4"/>
    <p:sldId id="355" r:id="rId5"/>
    <p:sldId id="351" r:id="rId6"/>
    <p:sldId id="376" r:id="rId7"/>
    <p:sldId id="377" r:id="rId8"/>
    <p:sldId id="378" r:id="rId9"/>
    <p:sldId id="379" r:id="rId10"/>
    <p:sldId id="382" r:id="rId11"/>
    <p:sldId id="380" r:id="rId12"/>
    <p:sldId id="383" r:id="rId13"/>
    <p:sldId id="384" r:id="rId14"/>
    <p:sldId id="385" r:id="rId15"/>
    <p:sldId id="375" r:id="rId16"/>
    <p:sldId id="386" r:id="rId17"/>
    <p:sldId id="387" r:id="rId18"/>
    <p:sldId id="388" r:id="rId19"/>
    <p:sldId id="389" r:id="rId20"/>
    <p:sldId id="390" r:id="rId21"/>
    <p:sldId id="391" r:id="rId22"/>
    <p:sldId id="392" r:id="rId23"/>
    <p:sldId id="417" r:id="rId24"/>
    <p:sldId id="418" r:id="rId25"/>
    <p:sldId id="419" r:id="rId26"/>
    <p:sldId id="420" r:id="rId27"/>
    <p:sldId id="421" r:id="rId28"/>
    <p:sldId id="422" r:id="rId29"/>
    <p:sldId id="423" r:id="rId30"/>
    <p:sldId id="424" r:id="rId31"/>
    <p:sldId id="425" r:id="rId32"/>
    <p:sldId id="426" r:id="rId33"/>
    <p:sldId id="427" r:id="rId34"/>
    <p:sldId id="428" r:id="rId35"/>
    <p:sldId id="429" r:id="rId36"/>
    <p:sldId id="430" r:id="rId37"/>
    <p:sldId id="431" r:id="rId38"/>
    <p:sldId id="432" r:id="rId39"/>
    <p:sldId id="433" r:id="rId40"/>
    <p:sldId id="434" r:id="rId41"/>
    <p:sldId id="435" r:id="rId42"/>
    <p:sldId id="436" r:id="rId43"/>
    <p:sldId id="437" r:id="rId44"/>
    <p:sldId id="412" r:id="rId45"/>
    <p:sldId id="413" r:id="rId46"/>
    <p:sldId id="414" r:id="rId4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638"/>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64" autoAdjust="0"/>
    <p:restoredTop sz="86395" autoAdjust="0"/>
  </p:normalViewPr>
  <p:slideViewPr>
    <p:cSldViewPr>
      <p:cViewPr varScale="1">
        <p:scale>
          <a:sx n="81" d="100"/>
          <a:sy n="81" d="100"/>
        </p:scale>
        <p:origin x="379" y="6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t>5/5/2018</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0.tiff>
</file>

<file path=ppt/media/image11.tiff>
</file>

<file path=ppt/media/image12.tiff>
</file>

<file path=ppt/media/image2.png>
</file>

<file path=ppt/media/image3.jpeg>
</file>

<file path=ppt/media/image4.tif>
</file>

<file path=ppt/media/image5.tiff>
</file>

<file path=ppt/media/image6.ti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t>5/5/2018</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b="0"/>
              <a:t>Slide 3 is </a:t>
            </a:r>
            <a:r>
              <a:rPr lang="en-US" b="0" dirty="0"/>
              <a:t>a list of textbook LO numbers and statements.</a:t>
            </a:r>
          </a:p>
        </p:txBody>
      </p:sp>
      <p:sp>
        <p:nvSpPr>
          <p:cNvPr id="4" name="Slide Number Placeholder 3"/>
          <p:cNvSpPr>
            <a:spLocks noGrp="1"/>
          </p:cNvSpPr>
          <p:nvPr>
            <p:ph type="sldNum" sz="quarter" idx="10"/>
          </p:nvPr>
        </p:nvSpPr>
        <p:spPr/>
        <p:txBody>
          <a:bodyPr/>
          <a:lstStyle/>
          <a:p>
            <a:pPr>
              <a:defRPr/>
            </a:pPr>
            <a:fld id="{BCBF78A6-6942-440F-9655-1DC0E3C5C1FC}" type="slidenum">
              <a:rPr lang="en-US" smtClean="0"/>
              <a:pPr>
                <a:defRPr/>
              </a:pPr>
              <a:t>3</a:t>
            </a:fld>
            <a:endParaRPr lang="en-US" dirty="0"/>
          </a:p>
        </p:txBody>
      </p:sp>
    </p:spTree>
    <p:extLst>
      <p:ext uri="{BB962C8B-B14F-4D97-AF65-F5344CB8AC3E}">
        <p14:creationId xmlns:p14="http://schemas.microsoft.com/office/powerpoint/2010/main" val="7893636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Figure 7.11, page 467.</a:t>
            </a:r>
          </a:p>
          <a:p>
            <a:r>
              <a:rPr lang="en-US" sz="1200" b="0" i="0" u="none" strike="noStrike" kern="1200" baseline="0" dirty="0" smtClean="0">
                <a:solidFill>
                  <a:schemeClr val="tx1"/>
                </a:solidFill>
                <a:latin typeface="+mn-lt"/>
                <a:ea typeface="+mn-ea"/>
                <a:cs typeface="+mn-cs"/>
              </a:rPr>
              <a:t>Search engine advertising is the most popular mobile marketing format.</a:t>
            </a:r>
          </a:p>
          <a:p>
            <a:r>
              <a:rPr lang="en-US" sz="1200" b="0" i="0" u="none" strike="noStrike" kern="1200" baseline="0" dirty="0" smtClean="0">
                <a:solidFill>
                  <a:schemeClr val="tx1"/>
                </a:solidFill>
                <a:latin typeface="+mn-lt"/>
                <a:ea typeface="+mn-ea"/>
                <a:cs typeface="+mn-cs"/>
              </a:rPr>
              <a:t>SOURCE: Based on data from eMarketer, Inc., 2016s.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35</a:t>
            </a:fld>
            <a:endParaRPr lang="en-US" dirty="0"/>
          </a:p>
        </p:txBody>
      </p:sp>
    </p:spTree>
    <p:extLst>
      <p:ext uri="{BB962C8B-B14F-4D97-AF65-F5344CB8AC3E}">
        <p14:creationId xmlns:p14="http://schemas.microsoft.com/office/powerpoint/2010/main" val="15786471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Figure 7.12, page 472.</a:t>
            </a:r>
          </a:p>
          <a:p>
            <a:r>
              <a:rPr lang="en-US" sz="1200" b="0" i="0" u="none" strike="noStrike" kern="1200" baseline="0" dirty="0" smtClean="0">
                <a:solidFill>
                  <a:schemeClr val="tx1"/>
                </a:solidFill>
                <a:latin typeface="+mn-lt"/>
                <a:ea typeface="+mn-ea"/>
                <a:cs typeface="+mn-cs"/>
              </a:rPr>
              <a:t>The effectiveness of a branding campaign utilizing the mobile platform and social marketing can be measured by examining the number of Likes, posts, page views, time on site, and unique visitors.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38</a:t>
            </a:fld>
            <a:endParaRPr lang="en-US" dirty="0"/>
          </a:p>
        </p:txBody>
      </p:sp>
    </p:spTree>
    <p:extLst>
      <p:ext uri="{BB962C8B-B14F-4D97-AF65-F5344CB8AC3E}">
        <p14:creationId xmlns:p14="http://schemas.microsoft.com/office/powerpoint/2010/main" val="35990647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Figure 7.13, Page</a:t>
            </a:r>
            <a:r>
              <a:rPr lang="en-US" baseline="0" dirty="0" smtClean="0"/>
              <a:t> 474.</a:t>
            </a:r>
          </a:p>
          <a:p>
            <a:r>
              <a:rPr lang="en-US" sz="1200" b="0" i="0" u="none" strike="noStrike" kern="1200" baseline="0" dirty="0" smtClean="0">
                <a:solidFill>
                  <a:schemeClr val="tx1"/>
                </a:solidFill>
                <a:latin typeface="+mn-lt"/>
                <a:ea typeface="+mn-ea"/>
                <a:cs typeface="+mn-cs"/>
              </a:rPr>
              <a:t>Local online marketing will account for $45 billion in marketing expenditures in 2016, with location-based mobile expected to account for $12.8 billion of that amount.</a:t>
            </a:r>
          </a:p>
          <a:p>
            <a:r>
              <a:rPr lang="en-US" sz="1200" b="0" i="0" u="none" strike="noStrike" kern="1200" baseline="0" dirty="0" smtClean="0">
                <a:solidFill>
                  <a:schemeClr val="tx1"/>
                </a:solidFill>
                <a:latin typeface="+mn-lt"/>
                <a:ea typeface="+mn-ea"/>
                <a:cs typeface="+mn-cs"/>
              </a:rPr>
              <a:t>SOURCES: Based on data from eMarketer, Inc., 2016b, 2016c, 2016e.</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41</a:t>
            </a:fld>
            <a:endParaRPr lang="en-US" dirty="0"/>
          </a:p>
        </p:txBody>
      </p:sp>
    </p:spTree>
    <p:extLst>
      <p:ext uri="{BB962C8B-B14F-4D97-AF65-F5344CB8AC3E}">
        <p14:creationId xmlns:p14="http://schemas.microsoft.com/office/powerpoint/2010/main" val="25812664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5</a:t>
            </a:fld>
            <a:endParaRPr lang="en-US" dirty="0"/>
          </a:p>
        </p:txBody>
      </p:sp>
    </p:spTree>
    <p:extLst>
      <p:ext uri="{BB962C8B-B14F-4D97-AF65-F5344CB8AC3E}">
        <p14:creationId xmlns:p14="http://schemas.microsoft.com/office/powerpoint/2010/main" val="3104968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a:t>
            </a:r>
            <a:r>
              <a:rPr lang="en-US" baseline="0" dirty="0"/>
              <a:t> 7.3, p. 429.</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Mobile marketing is aimed often at local audiences and is the fastest growing form of online marketing, followed closely by social marketing on social networks. Mobile local is in its infancy but it is also growing far faster than traditional desktop marketing.</a:t>
            </a:r>
          </a:p>
          <a:p>
            <a:r>
              <a:rPr lang="en-US" sz="1200" b="0" i="0" u="none" strike="noStrike" kern="1200" baseline="0" dirty="0">
                <a:solidFill>
                  <a:schemeClr val="tx1"/>
                </a:solidFill>
                <a:latin typeface="+mn-lt"/>
                <a:ea typeface="+mn-ea"/>
                <a:cs typeface="+mn-cs"/>
              </a:rPr>
              <a:t>SOURCES: Based on data from eMarketer, Inc., 2016b, 2016c, 2016d, 2016e.</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6</a:t>
            </a:fld>
            <a:endParaRPr lang="en-US" dirty="0"/>
          </a:p>
        </p:txBody>
      </p:sp>
    </p:spTree>
    <p:extLst>
      <p:ext uri="{BB962C8B-B14F-4D97-AF65-F5344CB8AC3E}">
        <p14:creationId xmlns:p14="http://schemas.microsoft.com/office/powerpoint/2010/main" val="2709507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 7.4,</a:t>
            </a:r>
            <a:r>
              <a:rPr lang="en-US" baseline="0" dirty="0"/>
              <a:t> Page 430.</a:t>
            </a:r>
            <a:endParaRPr lang="en-US" dirty="0"/>
          </a:p>
          <a:p>
            <a:r>
              <a:rPr lang="en-US" sz="1200" b="0" i="0" u="none" strike="noStrike" kern="1200" baseline="0" dirty="0">
                <a:solidFill>
                  <a:schemeClr val="tx1"/>
                </a:solidFill>
                <a:latin typeface="+mn-lt"/>
                <a:ea typeface="+mn-ea"/>
                <a:cs typeface="+mn-cs"/>
              </a:rPr>
              <a:t>Visitors spend significantly more time on Facebook than any other social network.</a:t>
            </a:r>
          </a:p>
          <a:p>
            <a:r>
              <a:rPr lang="en-US" sz="1200" b="0" i="0" u="none" strike="noStrike" kern="1200" baseline="0" dirty="0">
                <a:solidFill>
                  <a:schemeClr val="tx1"/>
                </a:solidFill>
                <a:latin typeface="+mn-lt"/>
                <a:ea typeface="+mn-ea"/>
                <a:cs typeface="+mn-cs"/>
              </a:rPr>
              <a:t>SOURCES: Based on data from comScore, 2015a; comScore, 2015b; Statista.com, 2015; MacMillan and Rusli, 2014; Frommer, 2015.</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9</a:t>
            </a:fld>
            <a:endParaRPr lang="en-US" dirty="0"/>
          </a:p>
        </p:txBody>
      </p:sp>
    </p:spTree>
    <p:extLst>
      <p:ext uri="{BB962C8B-B14F-4D97-AF65-F5344CB8AC3E}">
        <p14:creationId xmlns:p14="http://schemas.microsoft.com/office/powerpoint/2010/main" val="3561648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 7.5, Page 431.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 social marketing process has five steps.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10</a:t>
            </a:fld>
            <a:endParaRPr lang="en-US" dirty="0"/>
          </a:p>
        </p:txBody>
      </p:sp>
    </p:spTree>
    <p:extLst>
      <p:ext uri="{BB962C8B-B14F-4D97-AF65-F5344CB8AC3E}">
        <p14:creationId xmlns:p14="http://schemas.microsoft.com/office/powerpoint/2010/main" val="41478770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12</a:t>
            </a:fld>
            <a:endParaRPr lang="en-US" dirty="0"/>
          </a:p>
        </p:txBody>
      </p:sp>
    </p:spTree>
    <p:extLst>
      <p:ext uri="{BB962C8B-B14F-4D97-AF65-F5344CB8AC3E}">
        <p14:creationId xmlns:p14="http://schemas.microsoft.com/office/powerpoint/2010/main" val="785436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Figure</a:t>
            </a:r>
            <a:r>
              <a:rPr lang="en-US" baseline="0" dirty="0" smtClean="0"/>
              <a:t> 7.6, Page 460.</a:t>
            </a:r>
          </a:p>
          <a:p>
            <a:r>
              <a:rPr lang="en-US" sz="1200" b="0" i="0" u="none" strike="noStrike" kern="1200" baseline="0" dirty="0" smtClean="0">
                <a:solidFill>
                  <a:schemeClr val="tx1"/>
                </a:solidFill>
                <a:latin typeface="+mn-lt"/>
                <a:ea typeface="+mn-ea"/>
                <a:cs typeface="+mn-cs"/>
              </a:rPr>
              <a:t>M-commerce in the retail and travel industries is expected to grow to over $438 billion by 2020, almost equal to the amount generated by desktop-based “traditional” e-commerce.</a:t>
            </a:r>
          </a:p>
          <a:p>
            <a:r>
              <a:rPr lang="en-US" sz="1200" b="0" i="0" u="none" strike="noStrike" kern="1200" baseline="0" dirty="0" smtClean="0">
                <a:solidFill>
                  <a:schemeClr val="tx1"/>
                </a:solidFill>
                <a:latin typeface="+mn-lt"/>
                <a:ea typeface="+mn-ea"/>
                <a:cs typeface="+mn-cs"/>
              </a:rPr>
              <a:t>SOURCES: Based on data from eMarketer, Inc., 2016i, 2016j, 2016k, 2016l.</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27</a:t>
            </a:fld>
            <a:endParaRPr lang="en-US" dirty="0"/>
          </a:p>
        </p:txBody>
      </p:sp>
    </p:spTree>
    <p:extLst>
      <p:ext uri="{BB962C8B-B14F-4D97-AF65-F5344CB8AC3E}">
        <p14:creationId xmlns:p14="http://schemas.microsoft.com/office/powerpoint/2010/main" val="1943110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Figure</a:t>
            </a:r>
            <a:r>
              <a:rPr lang="en-US" baseline="0" dirty="0" smtClean="0"/>
              <a:t> 7.7, page 461.</a:t>
            </a:r>
          </a:p>
          <a:p>
            <a:r>
              <a:rPr lang="en-US" sz="1200" b="0" i="0" u="none" strike="noStrike" kern="1200" baseline="0" dirty="0" smtClean="0">
                <a:solidFill>
                  <a:schemeClr val="tx1"/>
                </a:solidFill>
                <a:latin typeface="+mn-lt"/>
                <a:ea typeface="+mn-ea"/>
                <a:cs typeface="+mn-cs"/>
              </a:rPr>
              <a:t>Tablets lead smartphones as an m-commerce shopping and buying platform, but this difference may disappear over time as better tools are developed for smartphones.</a:t>
            </a:r>
          </a:p>
          <a:p>
            <a:r>
              <a:rPr lang="en-US" sz="1200" b="0" i="0" u="none" strike="noStrike" kern="1200" baseline="0" dirty="0" smtClean="0">
                <a:solidFill>
                  <a:schemeClr val="tx1"/>
                </a:solidFill>
                <a:latin typeface="+mn-lt"/>
                <a:ea typeface="+mn-ea"/>
                <a:cs typeface="+mn-cs"/>
              </a:rPr>
              <a:t>SOURCE: Based on data from eMarketer, Inc., 2015b.</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29</a:t>
            </a:fld>
            <a:endParaRPr lang="en-US" dirty="0"/>
          </a:p>
        </p:txBody>
      </p:sp>
    </p:spTree>
    <p:extLst>
      <p:ext uri="{BB962C8B-B14F-4D97-AF65-F5344CB8AC3E}">
        <p14:creationId xmlns:p14="http://schemas.microsoft.com/office/powerpoint/2010/main" val="7956729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Figure 7.10, Page 466.</a:t>
            </a:r>
          </a:p>
          <a:p>
            <a:r>
              <a:rPr lang="en-US" sz="1200" b="0" i="0" u="none" strike="noStrike" kern="1200" baseline="0" dirty="0" smtClean="0">
                <a:solidFill>
                  <a:schemeClr val="tx1"/>
                </a:solidFill>
                <a:latin typeface="+mn-lt"/>
                <a:ea typeface="+mn-ea"/>
                <a:cs typeface="+mn-cs"/>
              </a:rPr>
              <a:t>Mobile advertising is still dominated by Google and its search engine, but Facebook has gained significant market share in the last four years.</a:t>
            </a:r>
          </a:p>
          <a:p>
            <a:r>
              <a:rPr lang="en-US" sz="1200" b="0" i="0" u="none" strike="noStrike" kern="1200" baseline="0" dirty="0" smtClean="0">
                <a:solidFill>
                  <a:schemeClr val="tx1"/>
                </a:solidFill>
                <a:latin typeface="+mn-lt"/>
                <a:ea typeface="+mn-ea"/>
                <a:cs typeface="+mn-cs"/>
              </a:rPr>
              <a:t>SOURCE: Based on data from eMarketer, Inc., 2016r.</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33</a:t>
            </a:fld>
            <a:endParaRPr lang="en-US" dirty="0"/>
          </a:p>
        </p:txBody>
      </p:sp>
    </p:spTree>
    <p:extLst>
      <p:ext uri="{BB962C8B-B14F-4D97-AF65-F5344CB8AC3E}">
        <p14:creationId xmlns:p14="http://schemas.microsoft.com/office/powerpoint/2010/main" val="2458617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a:t>Click to edit Master title style</a:t>
            </a:r>
            <a:endParaRPr lang="en-US" dirty="0"/>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5/5/2018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3204904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endParaRPr lang="en-US" dirty="0"/>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3835633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5/5/2018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pic>
        <p:nvPicPr>
          <p:cNvPr id="7" name="Picture 6"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pic>
        <p:nvPicPr>
          <p:cNvPr id="10" name="Picture 9"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12" name="TextBox 11"/>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pic>
        <p:nvPicPr>
          <p:cNvPr id="11" name="Picture 10"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Tree>
    <p:extLst>
      <p:ext uri="{BB962C8B-B14F-4D97-AF65-F5344CB8AC3E}">
        <p14:creationId xmlns:p14="http://schemas.microsoft.com/office/powerpoint/2010/main" val="36560031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1_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a:t>Click to edit Master title style</a:t>
            </a:r>
            <a:endParaRPr lang="en-US" dirty="0"/>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Picture 11"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3" name="TextBox 12"/>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24009967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a:t>Click to edit Master title style</a:t>
            </a:r>
            <a:endParaRPr lang="en-US" dirty="0"/>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9400178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000"/>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5/5/2018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5525314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_INSIGHT 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008638"/>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buClr>
                <a:srgbClr val="008638"/>
              </a:buClr>
              <a:buSzPct val="100000"/>
              <a:defRPr sz="2800"/>
            </a:lvl1pPr>
            <a:lvl2pPr>
              <a:buClr>
                <a:srgbClr val="008638"/>
              </a:buClr>
              <a:defRPr sz="2000"/>
            </a:lvl2pPr>
            <a:lvl3pPr>
              <a:buClr>
                <a:srgbClr val="008638"/>
              </a:buClr>
              <a:defRPr/>
            </a:lvl3pPr>
            <a:lvl4pPr>
              <a:buClr>
                <a:srgbClr val="008638"/>
              </a:buClr>
              <a:defRPr/>
            </a:lvl4pPr>
            <a:lvl5pPr>
              <a:buClr>
                <a:srgbClr val="008638"/>
              </a:buClr>
              <a:defRPr/>
            </a:lvl5pPr>
            <a:lvl6pPr>
              <a:buClr>
                <a:srgbClr val="008638"/>
              </a:buClr>
              <a:defRPr/>
            </a:lvl6pPr>
            <a:lvl7pPr>
              <a:buClr>
                <a:srgbClr val="008638"/>
              </a:buClr>
              <a:defRPr/>
            </a:lvl7pPr>
            <a:lvl8pPr>
              <a:buClr>
                <a:srgbClr val="008638"/>
              </a:buClr>
              <a:defRPr/>
            </a:lvl8pPr>
            <a:lvl9pPr>
              <a:buClr>
                <a:srgbClr val="008638"/>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5/5/2018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2834599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5/5/2018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41808167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5/5/2018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9" name="TextBox 8"/>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21853695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5/5/2018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830978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endParaRPr lang="en-US" dirty="0"/>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82069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a:t>Click to edit Master title style</a:t>
            </a:r>
            <a:endParaRPr lang="en-US" dirty="0"/>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Picture 11"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3" name="TextBox 12"/>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pic>
        <p:nvPicPr>
          <p:cNvPr id="14" name="Picture 13"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pic>
        <p:nvPicPr>
          <p:cNvPr id="15" name="Picture 14"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pic>
        <p:nvPicPr>
          <p:cNvPr id="17" name="Picture 16"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extLst>
      <p:ext uri="{BB962C8B-B14F-4D97-AF65-F5344CB8AC3E}">
        <p14:creationId xmlns:p14="http://schemas.microsoft.com/office/powerpoint/2010/main" val="34065485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1_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5/5/2018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10" name="TextBox 9"/>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37109319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2_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a:t>Click to edit Master title style</a:t>
            </a:r>
            <a:endParaRPr lang="en-US" dirty="0"/>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Picture 11"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3" name="TextBox 12"/>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12931388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2_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a:t>Click to edit Master title style</a:t>
            </a:r>
            <a:endParaRPr lang="en-US" dirty="0"/>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0811401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000"/>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5/5/2018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6835668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3_INSIGHT 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008638"/>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buClr>
                <a:srgbClr val="008638"/>
              </a:buClr>
              <a:buSzPct val="100000"/>
              <a:defRPr sz="2800"/>
            </a:lvl1pPr>
            <a:lvl2pPr>
              <a:buClr>
                <a:srgbClr val="008638"/>
              </a:buClr>
              <a:defRPr sz="2000"/>
            </a:lvl2pPr>
            <a:lvl3pPr>
              <a:buClr>
                <a:srgbClr val="008638"/>
              </a:buClr>
              <a:defRPr/>
            </a:lvl3pPr>
            <a:lvl4pPr>
              <a:buClr>
                <a:srgbClr val="008638"/>
              </a:buClr>
              <a:defRPr/>
            </a:lvl4pPr>
            <a:lvl5pPr>
              <a:buClr>
                <a:srgbClr val="008638"/>
              </a:buClr>
              <a:defRPr/>
            </a:lvl5pPr>
            <a:lvl6pPr>
              <a:buClr>
                <a:srgbClr val="008638"/>
              </a:buClr>
              <a:defRPr/>
            </a:lvl6pPr>
            <a:lvl7pPr>
              <a:buClr>
                <a:srgbClr val="008638"/>
              </a:buClr>
              <a:defRPr/>
            </a:lvl7pPr>
            <a:lvl8pPr>
              <a:buClr>
                <a:srgbClr val="008638"/>
              </a:buClr>
              <a:defRPr/>
            </a:lvl8pPr>
            <a:lvl9pPr>
              <a:buClr>
                <a:srgbClr val="008638"/>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5/5/2018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4950302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2_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5/5/2018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6435513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2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5/5/2018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9" name="TextBox 8"/>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29895820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2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5/5/2018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59484025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2_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endParaRPr lang="en-US" dirty="0"/>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23297588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2_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5/5/2018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10" name="TextBox 9"/>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89990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a:t>Click to edit Master title style</a:t>
            </a:r>
            <a:endParaRPr lang="en-US" dirty="0"/>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70815661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3_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3" name="TextBox 12"/>
          <p:cNvSpPr txBox="1"/>
          <p:nvPr userDrawn="1"/>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298106283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15246301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000"/>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5/5/2018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INSIGHT 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008638"/>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008638"/>
              </a:buClr>
              <a:buSzPct val="100000"/>
              <a:defRPr sz="2800"/>
            </a:lvl1pPr>
            <a:lvl2pPr>
              <a:buClr>
                <a:srgbClr val="008638"/>
              </a:buClr>
              <a:defRPr sz="2000"/>
            </a:lvl2pPr>
            <a:lvl3pPr>
              <a:buClr>
                <a:srgbClr val="008638"/>
              </a:buClr>
              <a:defRPr/>
            </a:lvl3pPr>
            <a:lvl4pPr>
              <a:buClr>
                <a:srgbClr val="008638"/>
              </a:buClr>
              <a:defRPr/>
            </a:lvl4pPr>
            <a:lvl5pPr>
              <a:buClr>
                <a:srgbClr val="008638"/>
              </a:buClr>
              <a:defRPr/>
            </a:lvl5pPr>
            <a:lvl6pPr>
              <a:buClr>
                <a:srgbClr val="008638"/>
              </a:buClr>
              <a:defRPr/>
            </a:lvl6pPr>
            <a:lvl7pPr>
              <a:buClr>
                <a:srgbClr val="008638"/>
              </a:buClr>
              <a:defRPr/>
            </a:lvl7pPr>
            <a:lvl8pPr>
              <a:buClr>
                <a:srgbClr val="008638"/>
              </a:buClr>
              <a:defRPr/>
            </a:lvl8pPr>
            <a:lvl9pPr>
              <a:buClr>
                <a:srgbClr val="008638"/>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5/5/2018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66068732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_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5/5/2018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3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5/5/2018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9" name="TextBox 8"/>
          <p:cNvSpPr txBox="1"/>
          <p:nvPr userDrawn="1"/>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220379609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5/5/2018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t>5/5/2018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185512659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3_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5/5/2018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10" name="TextBox 9"/>
          <p:cNvSpPr txBox="1"/>
          <p:nvPr userDrawn="1"/>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3711136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000"/>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5/5/2018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581591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INSIGHT 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008638"/>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buClr>
                <a:srgbClr val="008638"/>
              </a:buClr>
              <a:buSzPct val="100000"/>
              <a:defRPr sz="2800"/>
            </a:lvl1pPr>
            <a:lvl2pPr>
              <a:buClr>
                <a:srgbClr val="008638"/>
              </a:buClr>
              <a:defRPr sz="2000"/>
            </a:lvl2pPr>
            <a:lvl3pPr>
              <a:buClr>
                <a:srgbClr val="008638"/>
              </a:buClr>
              <a:defRPr/>
            </a:lvl3pPr>
            <a:lvl4pPr>
              <a:buClr>
                <a:srgbClr val="008638"/>
              </a:buClr>
              <a:defRPr/>
            </a:lvl4pPr>
            <a:lvl5pPr>
              <a:buClr>
                <a:srgbClr val="008638"/>
              </a:buClr>
              <a:defRPr/>
            </a:lvl5pPr>
            <a:lvl6pPr>
              <a:buClr>
                <a:srgbClr val="008638"/>
              </a:buClr>
              <a:defRPr/>
            </a:lvl6pPr>
            <a:lvl7pPr>
              <a:buClr>
                <a:srgbClr val="008638"/>
              </a:buClr>
              <a:defRPr/>
            </a:lvl7pPr>
            <a:lvl8pPr>
              <a:buClr>
                <a:srgbClr val="008638"/>
              </a:buClr>
              <a:defRPr/>
            </a:lvl8pPr>
            <a:lvl9pPr>
              <a:buClr>
                <a:srgbClr val="008638"/>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5/5/2018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165204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5/5/2018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272803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5/5/2018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9" name="TextBox 8"/>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pic>
        <p:nvPicPr>
          <p:cNvPr id="12" name="Picture 11"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pic>
        <p:nvPicPr>
          <p:cNvPr id="13" name="Picture 12" descr="Pearson Logo"/>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pic>
        <p:nvPicPr>
          <p:cNvPr id="14" name="Picture 13"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Tree>
    <p:extLst>
      <p:ext uri="{BB962C8B-B14F-4D97-AF65-F5344CB8AC3E}">
        <p14:creationId xmlns:p14="http://schemas.microsoft.com/office/powerpoint/2010/main" val="2026961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5/5/2018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4228265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a:t>Click to edit Master title style</a:t>
            </a:r>
            <a:endParaRPr lang="en-US" dirty="0"/>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16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5/5/2018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343797249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a:t>
            </a:r>
            <a:br>
              <a:rPr lang="en-US" dirty="0"/>
            </a:br>
            <a:r>
              <a:rPr lang="en-US" dirty="0"/>
              <a:t>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5/5/2018</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p:nvPicPr>
        <p:blipFill>
          <a:blip r:embed="rId40"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8" name="TextBox 7"/>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pic>
        <p:nvPicPr>
          <p:cNvPr id="9" name="Picture 8" descr="Pearson Logo"/>
          <p:cNvPicPr>
            <a:picLocks noChangeAspect="1"/>
          </p:cNvPicPr>
          <p:nvPr/>
        </p:nvPicPr>
        <p:blipFill>
          <a:blip r:embed="rId40"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pic>
        <p:nvPicPr>
          <p:cNvPr id="10" name="Picture 9" descr="Pearson Logo"/>
          <p:cNvPicPr>
            <a:picLocks noChangeAspect="1"/>
          </p:cNvPicPr>
          <p:nvPr/>
        </p:nvPicPr>
        <p:blipFill>
          <a:blip r:embed="rId40"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pic>
        <p:nvPicPr>
          <p:cNvPr id="12" name="Picture 11" descr="Pearson Logo"/>
          <p:cNvPicPr>
            <a:picLocks noChangeAspect="1"/>
          </p:cNvPicPr>
          <p:nvPr userDrawn="1"/>
        </p:nvPicPr>
        <p:blipFill>
          <a:blip r:embed="rId40"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extLst>
      <p:ext uri="{BB962C8B-B14F-4D97-AF65-F5344CB8AC3E}">
        <p14:creationId xmlns:p14="http://schemas.microsoft.com/office/powerpoint/2010/main" val="659046648"/>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86" r:id="rId24"/>
    <p:sldLayoutId id="2147483687" r:id="rId25"/>
    <p:sldLayoutId id="2147483688" r:id="rId26"/>
    <p:sldLayoutId id="2147483689" r:id="rId27"/>
    <p:sldLayoutId id="2147483690" r:id="rId28"/>
    <p:sldLayoutId id="2147483691" r:id="rId29"/>
    <p:sldLayoutId id="2147483657" r:id="rId30"/>
    <p:sldLayoutId id="2147483656" r:id="rId31"/>
    <p:sldLayoutId id="2147483650" r:id="rId32"/>
    <p:sldLayoutId id="2147483661" r:id="rId33"/>
    <p:sldLayoutId id="2147483659" r:id="rId34"/>
    <p:sldLayoutId id="2147483658" r:id="rId35"/>
    <p:sldLayoutId id="2147483660" r:id="rId36"/>
    <p:sldLayoutId id="2147483654" r:id="rId37"/>
    <p:sldLayoutId id="2147483655" r:id="rId38"/>
  </p:sldLayoutIdLst>
  <p:txStyles>
    <p:title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16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dirty="0"/>
              <a:t>E-commerce 2017 </a:t>
            </a:r>
            <a:br>
              <a:rPr lang="en-US" sz="3200" dirty="0"/>
            </a:br>
            <a:r>
              <a:rPr lang="en-US" sz="3200" dirty="0"/>
              <a:t>business. technology. society. 13</a:t>
            </a:r>
            <a:r>
              <a:rPr lang="en-US" sz="3200" baseline="30000" dirty="0"/>
              <a:t>th</a:t>
            </a:r>
            <a:r>
              <a:rPr lang="en-US" sz="3200" dirty="0"/>
              <a:t> edition</a:t>
            </a:r>
          </a:p>
        </p:txBody>
      </p:sp>
      <p:sp>
        <p:nvSpPr>
          <p:cNvPr id="3" name="Subtitle 2"/>
          <p:cNvSpPr>
            <a:spLocks noGrp="1"/>
          </p:cNvSpPr>
          <p:nvPr>
            <p:ph type="subTitle" idx="1"/>
          </p:nvPr>
        </p:nvSpPr>
        <p:spPr/>
        <p:txBody>
          <a:bodyPr/>
          <a:lstStyle/>
          <a:p>
            <a:r>
              <a:rPr lang="en-US" sz="1800" dirty="0"/>
              <a:t>Accessibility standards-compliant</a:t>
            </a:r>
            <a:endParaRPr lang="en-US" dirty="0"/>
          </a:p>
          <a:p>
            <a:endParaRPr lang="en-US" sz="1800" dirty="0"/>
          </a:p>
          <a:p>
            <a:r>
              <a:rPr lang="zh-TW" altLang="en-US" dirty="0">
                <a:highlight>
                  <a:srgbClr val="FFFF00"/>
                </a:highlight>
              </a:rPr>
              <a:t>無障礙的兼容標準</a:t>
            </a:r>
            <a:endParaRPr lang="en-US" sz="1800" dirty="0">
              <a:highlight>
                <a:srgbClr val="FFFF00"/>
              </a:highlight>
            </a:endParaRPr>
          </a:p>
        </p:txBody>
      </p:sp>
      <p:pic>
        <p:nvPicPr>
          <p:cNvPr id="9" name="Shape 23" descr="Pearson Logo"/>
          <p:cNvPicPr preferRelativeResize="0"/>
          <p:nvPr/>
        </p:nvPicPr>
        <p:blipFill rotWithShape="1">
          <a:blip r:embed="rId2">
            <a:alphaModFix/>
          </a:blip>
          <a:srcRect/>
          <a:stretch/>
        </p:blipFill>
        <p:spPr>
          <a:xfrm>
            <a:off x="523372" y="6136431"/>
            <a:ext cx="695828" cy="492969"/>
          </a:xfrm>
          <a:prstGeom prst="rect">
            <a:avLst/>
          </a:prstGeom>
          <a:noFill/>
          <a:ln>
            <a:noFill/>
          </a:ln>
        </p:spPr>
      </p:pic>
      <p:sp>
        <p:nvSpPr>
          <p:cNvPr id="7" name="TextBox 6"/>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16008579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7.5: The Social Marketing Process</a:t>
            </a:r>
            <a:br>
              <a:rPr lang="en-US" dirty="0"/>
            </a:br>
            <a:r>
              <a:rPr lang="zh-TW" altLang="en-US" dirty="0">
                <a:highlight>
                  <a:srgbClr val="FFFF00"/>
                </a:highlight>
              </a:rPr>
              <a:t>社交的營銷程序</a:t>
            </a:r>
            <a:endParaRPr lang="en-US" dirty="0">
              <a:highlight>
                <a:srgbClr val="FFFF00"/>
              </a:highlight>
            </a:endParaRPr>
          </a:p>
        </p:txBody>
      </p:sp>
      <p:sp>
        <p:nvSpPr>
          <p:cNvPr id="6" name="Text Placeholder 5"/>
          <p:cNvSpPr>
            <a:spLocks noGrp="1"/>
          </p:cNvSpPr>
          <p:nvPr>
            <p:ph type="body" sz="quarter" idx="13"/>
          </p:nvPr>
        </p:nvSpPr>
        <p:spPr/>
        <p:txBody>
          <a:bodyPr/>
          <a:lstStyle/>
          <a:p>
            <a:endParaRPr lang="en-US" dirty="0"/>
          </a:p>
        </p:txBody>
      </p:sp>
      <p:pic>
        <p:nvPicPr>
          <p:cNvPr id="8" name="Picture 7" descr="Figure 7.5 illustrates the five steps  of the social marketing process."/>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57200" y="2362200"/>
            <a:ext cx="8242238"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字方塊 2">
            <a:extLst>
              <a:ext uri="{FF2B5EF4-FFF2-40B4-BE49-F238E27FC236}">
                <a16:creationId xmlns="" xmlns:a16="http://schemas.microsoft.com/office/drawing/2014/main" id="{0B54A9B2-9843-4D39-A4BC-DDD2CC0031E8}"/>
              </a:ext>
            </a:extLst>
          </p:cNvPr>
          <p:cNvSpPr txBox="1"/>
          <p:nvPr/>
        </p:nvSpPr>
        <p:spPr>
          <a:xfrm>
            <a:off x="444562" y="1962090"/>
            <a:ext cx="1210588" cy="400110"/>
          </a:xfrm>
          <a:prstGeom prst="rect">
            <a:avLst/>
          </a:prstGeom>
          <a:noFill/>
        </p:spPr>
        <p:txBody>
          <a:bodyPr wrap="none" rtlCol="0">
            <a:spAutoFit/>
          </a:bodyPr>
          <a:lstStyle/>
          <a:p>
            <a:r>
              <a:rPr lang="zh-TW" altLang="en-US" sz="2000" dirty="0">
                <a:highlight>
                  <a:srgbClr val="FFFF00"/>
                </a:highlight>
              </a:rPr>
              <a:t>粉絲獲得</a:t>
            </a:r>
          </a:p>
        </p:txBody>
      </p:sp>
      <p:sp>
        <p:nvSpPr>
          <p:cNvPr id="4" name="文字方塊 3">
            <a:extLst>
              <a:ext uri="{FF2B5EF4-FFF2-40B4-BE49-F238E27FC236}">
                <a16:creationId xmlns="" xmlns:a16="http://schemas.microsoft.com/office/drawing/2014/main" id="{AA9CA0FF-C97F-4B74-91F6-7D826AE9F1D6}"/>
              </a:ext>
            </a:extLst>
          </p:cNvPr>
          <p:cNvSpPr txBox="1"/>
          <p:nvPr/>
        </p:nvSpPr>
        <p:spPr>
          <a:xfrm>
            <a:off x="2362200" y="1962090"/>
            <a:ext cx="697627" cy="400110"/>
          </a:xfrm>
          <a:prstGeom prst="rect">
            <a:avLst/>
          </a:prstGeom>
          <a:noFill/>
        </p:spPr>
        <p:txBody>
          <a:bodyPr wrap="none" rtlCol="0">
            <a:spAutoFit/>
          </a:bodyPr>
          <a:lstStyle/>
          <a:p>
            <a:r>
              <a:rPr lang="zh-TW" altLang="en-US" sz="2000" dirty="0" smtClean="0">
                <a:highlight>
                  <a:srgbClr val="FFFF00"/>
                </a:highlight>
              </a:rPr>
              <a:t>參與</a:t>
            </a:r>
            <a:endParaRPr lang="zh-TW" altLang="en-US" sz="2000" dirty="0">
              <a:highlight>
                <a:srgbClr val="FFFF00"/>
              </a:highlight>
            </a:endParaRPr>
          </a:p>
        </p:txBody>
      </p:sp>
      <p:sp>
        <p:nvSpPr>
          <p:cNvPr id="5" name="文字方塊 4">
            <a:extLst>
              <a:ext uri="{FF2B5EF4-FFF2-40B4-BE49-F238E27FC236}">
                <a16:creationId xmlns="" xmlns:a16="http://schemas.microsoft.com/office/drawing/2014/main" id="{4C133A55-6377-4445-AAAE-F6E5BFBEC79E}"/>
              </a:ext>
            </a:extLst>
          </p:cNvPr>
          <p:cNvSpPr txBox="1"/>
          <p:nvPr/>
        </p:nvSpPr>
        <p:spPr>
          <a:xfrm>
            <a:off x="4126142" y="1959807"/>
            <a:ext cx="697627" cy="400110"/>
          </a:xfrm>
          <a:prstGeom prst="rect">
            <a:avLst/>
          </a:prstGeom>
          <a:noFill/>
        </p:spPr>
        <p:txBody>
          <a:bodyPr wrap="none" rtlCol="0">
            <a:spAutoFit/>
          </a:bodyPr>
          <a:lstStyle/>
          <a:p>
            <a:r>
              <a:rPr lang="zh-TW" altLang="en-US" sz="2000" dirty="0">
                <a:highlight>
                  <a:srgbClr val="FFFF00"/>
                </a:highlight>
              </a:rPr>
              <a:t>擴大</a:t>
            </a:r>
          </a:p>
        </p:txBody>
      </p:sp>
      <p:sp>
        <p:nvSpPr>
          <p:cNvPr id="7" name="文字方塊 6">
            <a:extLst>
              <a:ext uri="{FF2B5EF4-FFF2-40B4-BE49-F238E27FC236}">
                <a16:creationId xmlns="" xmlns:a16="http://schemas.microsoft.com/office/drawing/2014/main" id="{B405B85E-D03F-4473-9A0C-B8803314CB47}"/>
              </a:ext>
            </a:extLst>
          </p:cNvPr>
          <p:cNvSpPr txBox="1"/>
          <p:nvPr/>
        </p:nvSpPr>
        <p:spPr>
          <a:xfrm>
            <a:off x="5890084" y="1959807"/>
            <a:ext cx="697627" cy="400110"/>
          </a:xfrm>
          <a:prstGeom prst="rect">
            <a:avLst/>
          </a:prstGeom>
          <a:noFill/>
        </p:spPr>
        <p:txBody>
          <a:bodyPr wrap="none" rtlCol="0">
            <a:spAutoFit/>
          </a:bodyPr>
          <a:lstStyle/>
          <a:p>
            <a:r>
              <a:rPr lang="zh-TW" altLang="en-US" sz="2000" dirty="0">
                <a:highlight>
                  <a:srgbClr val="FFFF00"/>
                </a:highlight>
              </a:rPr>
              <a:t>社群</a:t>
            </a:r>
          </a:p>
        </p:txBody>
      </p:sp>
      <p:sp>
        <p:nvSpPr>
          <p:cNvPr id="9" name="文字方塊 8">
            <a:extLst>
              <a:ext uri="{FF2B5EF4-FFF2-40B4-BE49-F238E27FC236}">
                <a16:creationId xmlns="" xmlns:a16="http://schemas.microsoft.com/office/drawing/2014/main" id="{9D8E610E-C47A-45EB-8D7A-2803831C6092}"/>
              </a:ext>
            </a:extLst>
          </p:cNvPr>
          <p:cNvSpPr txBox="1"/>
          <p:nvPr/>
        </p:nvSpPr>
        <p:spPr>
          <a:xfrm>
            <a:off x="7088034" y="1905000"/>
            <a:ext cx="1210588" cy="400110"/>
          </a:xfrm>
          <a:prstGeom prst="rect">
            <a:avLst/>
          </a:prstGeom>
          <a:noFill/>
        </p:spPr>
        <p:txBody>
          <a:bodyPr wrap="none" rtlCol="0">
            <a:spAutoFit/>
          </a:bodyPr>
          <a:lstStyle/>
          <a:p>
            <a:r>
              <a:rPr lang="zh-TW" altLang="en-US" sz="2000" dirty="0">
                <a:highlight>
                  <a:srgbClr val="FFFF00"/>
                </a:highlight>
              </a:rPr>
              <a:t>品牌鞏固</a:t>
            </a:r>
          </a:p>
        </p:txBody>
      </p:sp>
    </p:spTree>
    <p:extLst>
      <p:ext uri="{BB962C8B-B14F-4D97-AF65-F5344CB8AC3E}">
        <p14:creationId xmlns:p14="http://schemas.microsoft.com/office/powerpoint/2010/main" val="29981610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76200"/>
            <a:ext cx="8229600" cy="1097280"/>
          </a:xfrm>
        </p:spPr>
        <p:txBody>
          <a:bodyPr/>
          <a:lstStyle/>
          <a:p>
            <a:r>
              <a:rPr lang="en-US" dirty="0"/>
              <a:t>Facebook </a:t>
            </a:r>
            <a:r>
              <a:rPr lang="en-US" dirty="0" smtClean="0"/>
              <a:t>Marketing </a:t>
            </a:r>
            <a:r>
              <a:rPr lang="zh-TW" altLang="en-US" dirty="0">
                <a:solidFill>
                  <a:srgbClr val="FF0000"/>
                </a:solidFill>
              </a:rPr>
              <a:t>臉</a:t>
            </a:r>
            <a:r>
              <a:rPr lang="zh-TW" altLang="en-US" dirty="0" smtClean="0">
                <a:solidFill>
                  <a:srgbClr val="FF0000"/>
                </a:solidFill>
              </a:rPr>
              <a:t>書營銷</a:t>
            </a:r>
            <a:r>
              <a:rPr lang="en-US" dirty="0" smtClean="0">
                <a:solidFill>
                  <a:schemeClr val="tx1"/>
                </a:solidFill>
              </a:rPr>
              <a:t>   </a:t>
            </a:r>
            <a:endParaRPr lang="en-US" dirty="0">
              <a:solidFill>
                <a:schemeClr val="tx1"/>
              </a:solidFill>
            </a:endParaRPr>
          </a:p>
        </p:txBody>
      </p:sp>
      <p:sp>
        <p:nvSpPr>
          <p:cNvPr id="3" name="Content Placeholder 2"/>
          <p:cNvSpPr>
            <a:spLocks noGrp="1"/>
          </p:cNvSpPr>
          <p:nvPr>
            <p:ph idx="1"/>
          </p:nvPr>
        </p:nvSpPr>
        <p:spPr/>
        <p:txBody>
          <a:bodyPr/>
          <a:lstStyle/>
          <a:p>
            <a:r>
              <a:rPr lang="en-US" dirty="0"/>
              <a:t>Basic Facebook </a:t>
            </a:r>
            <a:r>
              <a:rPr lang="en-US" dirty="0" smtClean="0"/>
              <a:t>features</a:t>
            </a:r>
            <a:r>
              <a:rPr lang="zh-TW" altLang="en-US" dirty="0" smtClean="0"/>
              <a:t> </a:t>
            </a:r>
            <a:r>
              <a:rPr lang="zh-TW" altLang="en-US" dirty="0" smtClean="0">
                <a:solidFill>
                  <a:srgbClr val="FF0000"/>
                </a:solidFill>
              </a:rPr>
              <a:t>基本臉書特徵</a:t>
            </a:r>
            <a:endParaRPr lang="en-US" dirty="0">
              <a:solidFill>
                <a:srgbClr val="FF0000"/>
              </a:solidFill>
            </a:endParaRPr>
          </a:p>
          <a:p>
            <a:pPr lvl="1"/>
            <a:r>
              <a:rPr lang="en-US" dirty="0"/>
              <a:t>News </a:t>
            </a:r>
            <a:r>
              <a:rPr lang="en-US" dirty="0" smtClean="0"/>
              <a:t>Feed</a:t>
            </a:r>
            <a:r>
              <a:rPr lang="zh-TW" altLang="en-US" dirty="0" smtClean="0"/>
              <a:t> </a:t>
            </a:r>
            <a:r>
              <a:rPr lang="zh-TW" altLang="en-US" dirty="0" smtClean="0">
                <a:solidFill>
                  <a:srgbClr val="FF0000"/>
                </a:solidFill>
              </a:rPr>
              <a:t>消息來源</a:t>
            </a:r>
            <a:endParaRPr lang="en-US" dirty="0">
              <a:solidFill>
                <a:srgbClr val="FF0000"/>
              </a:solidFill>
            </a:endParaRPr>
          </a:p>
          <a:p>
            <a:pPr lvl="1"/>
            <a:r>
              <a:rPr lang="en-US" dirty="0"/>
              <a:t>Timeline (Profile</a:t>
            </a:r>
            <a:r>
              <a:rPr lang="en-US" dirty="0" smtClean="0"/>
              <a:t>)</a:t>
            </a:r>
            <a:r>
              <a:rPr lang="zh-TW" altLang="en-US" dirty="0">
                <a:solidFill>
                  <a:srgbClr val="FF0000"/>
                </a:solidFill>
              </a:rPr>
              <a:t>時間軸（簡介</a:t>
            </a:r>
            <a:r>
              <a:rPr lang="zh-TW" altLang="en-US" dirty="0" smtClean="0">
                <a:solidFill>
                  <a:srgbClr val="FF0000"/>
                </a:solidFill>
              </a:rPr>
              <a:t>）</a:t>
            </a:r>
            <a:endParaRPr lang="en-US" dirty="0">
              <a:solidFill>
                <a:srgbClr val="FF0000"/>
              </a:solidFill>
            </a:endParaRPr>
          </a:p>
          <a:p>
            <a:pPr lvl="1"/>
            <a:r>
              <a:rPr lang="en-US" dirty="0" smtClean="0"/>
              <a:t>Search</a:t>
            </a:r>
            <a:r>
              <a:rPr lang="zh-TW" altLang="en-US" dirty="0" smtClean="0"/>
              <a:t> </a:t>
            </a:r>
            <a:r>
              <a:rPr lang="zh-TW" altLang="en-US" dirty="0" smtClean="0">
                <a:solidFill>
                  <a:srgbClr val="FF0000"/>
                </a:solidFill>
              </a:rPr>
              <a:t>搜尋</a:t>
            </a:r>
            <a:endParaRPr lang="en-US" dirty="0">
              <a:solidFill>
                <a:srgbClr val="FF0000"/>
              </a:solidFill>
            </a:endParaRPr>
          </a:p>
          <a:p>
            <a:r>
              <a:rPr lang="en-US" dirty="0"/>
              <a:t>Social density of audience is </a:t>
            </a:r>
            <a:r>
              <a:rPr lang="en-US" dirty="0" smtClean="0"/>
              <a:t>magnified</a:t>
            </a:r>
          </a:p>
          <a:p>
            <a:r>
              <a:rPr lang="zh-TW" altLang="en-US" dirty="0">
                <a:solidFill>
                  <a:srgbClr val="FF0000"/>
                </a:solidFill>
              </a:rPr>
              <a:t>觀眾的社交密度被放大</a:t>
            </a:r>
            <a:endParaRPr lang="en-US" dirty="0">
              <a:solidFill>
                <a:srgbClr val="FF0000"/>
              </a:solidFill>
            </a:endParaRPr>
          </a:p>
          <a:p>
            <a:pPr lvl="1"/>
            <a:r>
              <a:rPr lang="en-US" dirty="0" smtClean="0"/>
              <a:t>Facebook is largest repository of deeply personal information</a:t>
            </a:r>
          </a:p>
          <a:p>
            <a:pPr lvl="1"/>
            <a:r>
              <a:rPr lang="zh-TW" altLang="en-US" dirty="0" smtClean="0">
                <a:solidFill>
                  <a:srgbClr val="FF0000"/>
                </a:solidFill>
              </a:rPr>
              <a:t>臉書是</a:t>
            </a:r>
            <a:r>
              <a:rPr lang="zh-TW" altLang="en-US" dirty="0">
                <a:solidFill>
                  <a:srgbClr val="FF0000"/>
                </a:solidFill>
              </a:rPr>
              <a:t>深度</a:t>
            </a:r>
            <a:r>
              <a:rPr lang="zh-TW" altLang="en-US" dirty="0" smtClean="0">
                <a:solidFill>
                  <a:srgbClr val="FF0000"/>
                </a:solidFill>
              </a:rPr>
              <a:t>個人訊息</a:t>
            </a:r>
            <a:r>
              <a:rPr lang="zh-TW" altLang="en-US" dirty="0">
                <a:solidFill>
                  <a:srgbClr val="FF0000"/>
                </a:solidFill>
              </a:rPr>
              <a:t>的</a:t>
            </a:r>
            <a:r>
              <a:rPr lang="zh-TW" altLang="en-US" dirty="0" smtClean="0">
                <a:solidFill>
                  <a:srgbClr val="FF0000"/>
                </a:solidFill>
              </a:rPr>
              <a:t>最大倉</a:t>
            </a:r>
            <a:r>
              <a:rPr lang="zh-TW" altLang="en-US" dirty="0">
                <a:solidFill>
                  <a:srgbClr val="FF0000"/>
                </a:solidFill>
              </a:rPr>
              <a:t>庫</a:t>
            </a:r>
          </a:p>
          <a:p>
            <a:pPr lvl="1"/>
            <a:r>
              <a:rPr lang="en-US" dirty="0" smtClean="0"/>
              <a:t>Facebook geared to maximizing connections between users</a:t>
            </a:r>
          </a:p>
          <a:p>
            <a:pPr lvl="1"/>
            <a:r>
              <a:rPr lang="zh-TW" altLang="en-US" dirty="0" smtClean="0">
                <a:solidFill>
                  <a:srgbClr val="FF0000"/>
                </a:solidFill>
              </a:rPr>
              <a:t>臉書致力於用戶</a:t>
            </a:r>
            <a:r>
              <a:rPr lang="zh-TW" altLang="en-US" dirty="0">
                <a:solidFill>
                  <a:srgbClr val="FF0000"/>
                </a:solidFill>
              </a:rPr>
              <a:t>之間的</a:t>
            </a:r>
            <a:r>
              <a:rPr lang="zh-TW" altLang="en-US" dirty="0" smtClean="0">
                <a:solidFill>
                  <a:srgbClr val="FF0000"/>
                </a:solidFill>
              </a:rPr>
              <a:t>連接</a:t>
            </a:r>
            <a:r>
              <a:rPr lang="zh-TW" altLang="en-US" dirty="0">
                <a:solidFill>
                  <a:srgbClr val="FF0000"/>
                </a:solidFill>
              </a:rPr>
              <a:t>最大化</a:t>
            </a:r>
            <a:endParaRPr lang="en-US" altLang="zh-TW" dirty="0">
              <a:solidFill>
                <a:srgbClr val="FF0000"/>
              </a:solidFill>
            </a:endParaRPr>
          </a:p>
          <a:p>
            <a:pPr lvl="1"/>
            <a:endParaRPr lang="en-US" dirty="0"/>
          </a:p>
        </p:txBody>
      </p:sp>
    </p:spTree>
    <p:extLst>
      <p:ext uri="{BB962C8B-B14F-4D97-AF65-F5344CB8AC3E}">
        <p14:creationId xmlns:p14="http://schemas.microsoft.com/office/powerpoint/2010/main" val="37805037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Facebook Marketing </a:t>
            </a:r>
            <a:r>
              <a:rPr lang="en-US" dirty="0" smtClean="0"/>
              <a:t>Tools</a:t>
            </a:r>
            <a:r>
              <a:rPr lang="zh-TW" altLang="en-US" dirty="0" smtClean="0"/>
              <a:t> </a:t>
            </a:r>
            <a:r>
              <a:rPr lang="zh-TW" altLang="en-US" dirty="0" smtClean="0">
                <a:solidFill>
                  <a:srgbClr val="FF0000"/>
                </a:solidFill>
              </a:rPr>
              <a:t>臉</a:t>
            </a:r>
            <a:r>
              <a:rPr lang="zh-TW" altLang="en-US" dirty="0">
                <a:solidFill>
                  <a:srgbClr val="FF0000"/>
                </a:solidFill>
              </a:rPr>
              <a:t>書營</a:t>
            </a:r>
            <a:r>
              <a:rPr lang="zh-TW" altLang="en-US" dirty="0" smtClean="0">
                <a:solidFill>
                  <a:srgbClr val="FF0000"/>
                </a:solidFill>
              </a:rPr>
              <a:t>銷工具</a:t>
            </a:r>
            <a:endParaRPr lang="en-US" dirty="0">
              <a:solidFill>
                <a:srgbClr val="FF0000"/>
              </a:solidFill>
            </a:endParaRPr>
          </a:p>
        </p:txBody>
      </p:sp>
      <p:sp>
        <p:nvSpPr>
          <p:cNvPr id="3" name="Content Placeholder 2"/>
          <p:cNvSpPr>
            <a:spLocks noGrp="1"/>
          </p:cNvSpPr>
          <p:nvPr>
            <p:ph idx="1"/>
          </p:nvPr>
        </p:nvSpPr>
        <p:spPr/>
        <p:txBody>
          <a:bodyPr/>
          <a:lstStyle/>
          <a:p>
            <a:r>
              <a:rPr lang="en-US" sz="2400" dirty="0"/>
              <a:t>Reactions </a:t>
            </a:r>
            <a:r>
              <a:rPr lang="en-US" sz="2400" dirty="0" smtClean="0"/>
              <a:t>Buttons</a:t>
            </a:r>
            <a:r>
              <a:rPr lang="zh-TW" altLang="en-US" sz="2400" dirty="0" smtClean="0"/>
              <a:t> </a:t>
            </a:r>
            <a:r>
              <a:rPr lang="zh-TW" altLang="en-US" sz="2400" dirty="0" smtClean="0">
                <a:solidFill>
                  <a:srgbClr val="FF0000"/>
                </a:solidFill>
              </a:rPr>
              <a:t>反應</a:t>
            </a:r>
            <a:r>
              <a:rPr lang="zh-TW" altLang="en-US" sz="2400" dirty="0">
                <a:solidFill>
                  <a:srgbClr val="FF0000"/>
                </a:solidFill>
              </a:rPr>
              <a:t>按鈕</a:t>
            </a:r>
            <a:endParaRPr lang="en-US" sz="2400" dirty="0" smtClean="0">
              <a:solidFill>
                <a:srgbClr val="FF0000"/>
              </a:solidFill>
            </a:endParaRPr>
          </a:p>
          <a:p>
            <a:r>
              <a:rPr lang="en-US" sz="2400" dirty="0" smtClean="0"/>
              <a:t>Brand Pages</a:t>
            </a:r>
            <a:r>
              <a:rPr lang="zh-TW" altLang="en-US" sz="2400" dirty="0">
                <a:solidFill>
                  <a:srgbClr val="FF0000"/>
                </a:solidFill>
              </a:rPr>
              <a:t>品牌頁面</a:t>
            </a:r>
            <a:endParaRPr lang="en-US" sz="2400" dirty="0" smtClean="0">
              <a:solidFill>
                <a:srgbClr val="FF0000"/>
              </a:solidFill>
            </a:endParaRPr>
          </a:p>
          <a:p>
            <a:r>
              <a:rPr lang="en-US" sz="2400" dirty="0" smtClean="0"/>
              <a:t>News </a:t>
            </a:r>
            <a:r>
              <a:rPr lang="en-US" sz="2400" dirty="0"/>
              <a:t>Feed Page Post </a:t>
            </a:r>
            <a:r>
              <a:rPr lang="en-US" sz="2400" dirty="0" smtClean="0"/>
              <a:t>Ads</a:t>
            </a:r>
            <a:r>
              <a:rPr lang="zh-TW" altLang="en-US" sz="2400" dirty="0" smtClean="0"/>
              <a:t> </a:t>
            </a:r>
            <a:r>
              <a:rPr lang="zh-TW" altLang="en-US" sz="2400" dirty="0" smtClean="0">
                <a:solidFill>
                  <a:srgbClr val="FF0000"/>
                </a:solidFill>
              </a:rPr>
              <a:t>新聞</a:t>
            </a:r>
            <a:r>
              <a:rPr lang="zh-TW" altLang="en-US" sz="2400" dirty="0">
                <a:solidFill>
                  <a:srgbClr val="FF0000"/>
                </a:solidFill>
              </a:rPr>
              <a:t>源頁面發布廣告</a:t>
            </a:r>
            <a:endParaRPr lang="en-US" sz="2400" dirty="0">
              <a:solidFill>
                <a:srgbClr val="FF0000"/>
              </a:solidFill>
            </a:endParaRPr>
          </a:p>
          <a:p>
            <a:r>
              <a:rPr lang="en-US" sz="2400" dirty="0"/>
              <a:t>Right-Hand Column Sidebar </a:t>
            </a:r>
            <a:r>
              <a:rPr lang="en-US" sz="2400" dirty="0" smtClean="0"/>
              <a:t>Ads</a:t>
            </a:r>
            <a:r>
              <a:rPr lang="zh-TW" altLang="en-US" sz="2400" dirty="0">
                <a:solidFill>
                  <a:srgbClr val="FF0000"/>
                </a:solidFill>
              </a:rPr>
              <a:t>右側欄側邊欄廣告</a:t>
            </a:r>
            <a:endParaRPr lang="en-US" sz="2400" dirty="0">
              <a:solidFill>
                <a:srgbClr val="FF0000"/>
              </a:solidFill>
            </a:endParaRPr>
          </a:p>
          <a:p>
            <a:r>
              <a:rPr lang="en-US" sz="2400" dirty="0"/>
              <a:t>Facebook </a:t>
            </a:r>
            <a:r>
              <a:rPr lang="en-US" sz="2400" dirty="0" smtClean="0"/>
              <a:t>Life</a:t>
            </a:r>
            <a:r>
              <a:rPr lang="zh-TW" altLang="en-US" sz="2400" dirty="0" smtClean="0"/>
              <a:t> </a:t>
            </a:r>
            <a:r>
              <a:rPr lang="zh-TW" altLang="en-US" sz="2400" dirty="0" smtClean="0">
                <a:solidFill>
                  <a:srgbClr val="FF0000"/>
                </a:solidFill>
              </a:rPr>
              <a:t>臉書的生活</a:t>
            </a:r>
            <a:endParaRPr lang="en-US" sz="2400" dirty="0">
              <a:solidFill>
                <a:srgbClr val="FF0000"/>
              </a:solidFill>
            </a:endParaRPr>
          </a:p>
          <a:p>
            <a:r>
              <a:rPr lang="en-US" sz="2400" dirty="0"/>
              <a:t>Video Ads/Mobile </a:t>
            </a:r>
            <a:r>
              <a:rPr lang="en-US" sz="2400" dirty="0" smtClean="0"/>
              <a:t>Ads</a:t>
            </a:r>
            <a:r>
              <a:rPr lang="zh-TW" altLang="en-US" sz="2400" dirty="0" smtClean="0"/>
              <a:t> </a:t>
            </a:r>
            <a:r>
              <a:rPr lang="zh-TW" altLang="en-US" sz="2400" dirty="0" smtClean="0">
                <a:solidFill>
                  <a:srgbClr val="FF0000"/>
                </a:solidFill>
              </a:rPr>
              <a:t>視頻</a:t>
            </a:r>
            <a:r>
              <a:rPr lang="zh-TW" altLang="en-US" sz="2400" dirty="0">
                <a:solidFill>
                  <a:srgbClr val="FF0000"/>
                </a:solidFill>
              </a:rPr>
              <a:t>廣告</a:t>
            </a:r>
            <a:r>
              <a:rPr lang="en-US" altLang="zh-TW" sz="2400" dirty="0">
                <a:solidFill>
                  <a:srgbClr val="FF0000"/>
                </a:solidFill>
              </a:rPr>
              <a:t>/</a:t>
            </a:r>
            <a:r>
              <a:rPr lang="zh-TW" altLang="en-US" sz="2400" dirty="0">
                <a:solidFill>
                  <a:srgbClr val="FF0000"/>
                </a:solidFill>
              </a:rPr>
              <a:t>移動廣告</a:t>
            </a:r>
            <a:endParaRPr lang="en-US" sz="2400" dirty="0">
              <a:solidFill>
                <a:srgbClr val="FF0000"/>
              </a:solidFill>
            </a:endParaRPr>
          </a:p>
          <a:p>
            <a:r>
              <a:rPr lang="en-US" sz="2400" dirty="0"/>
              <a:t>Facebook </a:t>
            </a:r>
            <a:r>
              <a:rPr lang="en-US" sz="2400" dirty="0" smtClean="0"/>
              <a:t>Messenger</a:t>
            </a:r>
            <a:r>
              <a:rPr lang="zh-TW" altLang="en-US" sz="2400" dirty="0" smtClean="0"/>
              <a:t> </a:t>
            </a:r>
            <a:r>
              <a:rPr lang="zh-TW" altLang="en-US" sz="2400" dirty="0" smtClean="0">
                <a:solidFill>
                  <a:srgbClr val="FF0000"/>
                </a:solidFill>
              </a:rPr>
              <a:t>臉書信差</a:t>
            </a:r>
            <a:endParaRPr lang="en-US" sz="2400" dirty="0">
              <a:solidFill>
                <a:srgbClr val="FF0000"/>
              </a:solidFill>
            </a:endParaRPr>
          </a:p>
          <a:p>
            <a:r>
              <a:rPr lang="en-US" sz="2400" dirty="0"/>
              <a:t>Facebook Exchange (FBX</a:t>
            </a:r>
            <a:r>
              <a:rPr lang="en-US" sz="2400" dirty="0" smtClean="0"/>
              <a:t>)</a:t>
            </a:r>
            <a:r>
              <a:rPr lang="zh-TW" altLang="en-US" sz="2400" dirty="0" smtClean="0"/>
              <a:t> </a:t>
            </a:r>
            <a:r>
              <a:rPr lang="zh-TW" altLang="en-US" sz="2400" dirty="0" smtClean="0">
                <a:solidFill>
                  <a:srgbClr val="FF0000"/>
                </a:solidFill>
              </a:rPr>
              <a:t>臉書交換</a:t>
            </a:r>
            <a:endParaRPr lang="en-US" sz="2400" dirty="0">
              <a:solidFill>
                <a:srgbClr val="FF0000"/>
              </a:solidFill>
            </a:endParaRPr>
          </a:p>
        </p:txBody>
      </p:sp>
    </p:spTree>
    <p:extLst>
      <p:ext uri="{BB962C8B-B14F-4D97-AF65-F5344CB8AC3E}">
        <p14:creationId xmlns:p14="http://schemas.microsoft.com/office/powerpoint/2010/main" val="9868089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Typical Facebook Marketing </a:t>
            </a:r>
            <a:r>
              <a:rPr lang="en-US" dirty="0" smtClean="0"/>
              <a:t>Campaign</a:t>
            </a:r>
            <a:br>
              <a:rPr lang="en-US" dirty="0" smtClean="0"/>
            </a:br>
            <a:r>
              <a:rPr lang="zh-TW" altLang="en-US" dirty="0">
                <a:solidFill>
                  <a:srgbClr val="FF0000"/>
                </a:solidFill>
              </a:rPr>
              <a:t>典型</a:t>
            </a:r>
            <a:r>
              <a:rPr lang="zh-TW" altLang="en-US" dirty="0" smtClean="0">
                <a:solidFill>
                  <a:srgbClr val="FF0000"/>
                </a:solidFill>
              </a:rPr>
              <a:t>的臉書營</a:t>
            </a:r>
            <a:r>
              <a:rPr lang="zh-TW" altLang="en-US" dirty="0">
                <a:solidFill>
                  <a:srgbClr val="FF0000"/>
                </a:solidFill>
              </a:rPr>
              <a:t>銷活動</a:t>
            </a:r>
            <a:endParaRPr lang="en-US" dirty="0">
              <a:solidFill>
                <a:srgbClr val="FF0000"/>
              </a:solidFill>
            </a:endParaRPr>
          </a:p>
        </p:txBody>
      </p:sp>
      <p:sp>
        <p:nvSpPr>
          <p:cNvPr id="3" name="Content Placeholder 2"/>
          <p:cNvSpPr>
            <a:spLocks noGrp="1"/>
          </p:cNvSpPr>
          <p:nvPr>
            <p:ph idx="1"/>
          </p:nvPr>
        </p:nvSpPr>
        <p:spPr/>
        <p:txBody>
          <a:bodyPr/>
          <a:lstStyle/>
          <a:p>
            <a:r>
              <a:rPr lang="en-US" sz="2400" dirty="0"/>
              <a:t>Establish Facebook brand </a:t>
            </a:r>
            <a:r>
              <a:rPr lang="en-US" sz="2400" dirty="0" smtClean="0"/>
              <a:t>page</a:t>
            </a:r>
            <a:r>
              <a:rPr lang="zh-TW" altLang="en-US" sz="2400" dirty="0" smtClean="0">
                <a:solidFill>
                  <a:srgbClr val="FF0000"/>
                </a:solidFill>
              </a:rPr>
              <a:t>建立臉書品牌</a:t>
            </a:r>
            <a:r>
              <a:rPr lang="zh-TW" altLang="en-US" sz="2400" dirty="0">
                <a:solidFill>
                  <a:srgbClr val="FF0000"/>
                </a:solidFill>
              </a:rPr>
              <a:t>頁面</a:t>
            </a:r>
            <a:endParaRPr lang="en-US" sz="2400" dirty="0">
              <a:solidFill>
                <a:srgbClr val="FF0000"/>
              </a:solidFill>
            </a:endParaRPr>
          </a:p>
          <a:p>
            <a:r>
              <a:rPr lang="en-US" sz="2400" dirty="0"/>
              <a:t>Use comment and feedback tools to develop fan </a:t>
            </a:r>
            <a:r>
              <a:rPr lang="en-US" sz="2400" dirty="0" smtClean="0"/>
              <a:t>comments</a:t>
            </a:r>
            <a:r>
              <a:rPr lang="zh-TW" altLang="en-US" sz="2400" dirty="0" smtClean="0"/>
              <a:t> </a:t>
            </a:r>
            <a:r>
              <a:rPr lang="zh-TW" altLang="en-US" sz="2400" dirty="0" smtClean="0">
                <a:solidFill>
                  <a:srgbClr val="FF0000"/>
                </a:solidFill>
              </a:rPr>
              <a:t>使用</a:t>
            </a:r>
            <a:r>
              <a:rPr lang="zh-TW" altLang="en-US" sz="2400" dirty="0">
                <a:solidFill>
                  <a:srgbClr val="FF0000"/>
                </a:solidFill>
              </a:rPr>
              <a:t>評論和反饋工具來開發粉絲</a:t>
            </a:r>
            <a:r>
              <a:rPr lang="zh-TW" altLang="en-US" sz="2400" dirty="0" smtClean="0">
                <a:solidFill>
                  <a:srgbClr val="FF0000"/>
                </a:solidFill>
              </a:rPr>
              <a:t>評論</a:t>
            </a:r>
            <a:endParaRPr lang="en-US" sz="2400" dirty="0" smtClean="0">
              <a:solidFill>
                <a:srgbClr val="FF0000"/>
              </a:solidFill>
            </a:endParaRPr>
          </a:p>
          <a:p>
            <a:r>
              <a:rPr lang="en-US" sz="2400" dirty="0" smtClean="0"/>
              <a:t>Develop </a:t>
            </a:r>
            <a:r>
              <a:rPr lang="en-US" sz="2400" dirty="0"/>
              <a:t>a community of </a:t>
            </a:r>
            <a:r>
              <a:rPr lang="en-US" sz="2400" dirty="0" smtClean="0"/>
              <a:t>users</a:t>
            </a:r>
            <a:r>
              <a:rPr lang="zh-TW" altLang="en-US" sz="2400" dirty="0" smtClean="0"/>
              <a:t> </a:t>
            </a:r>
            <a:r>
              <a:rPr lang="zh-TW" altLang="en-US" sz="2400" dirty="0" smtClean="0">
                <a:solidFill>
                  <a:srgbClr val="FF0000"/>
                </a:solidFill>
              </a:rPr>
              <a:t>開發一個使用者社區</a:t>
            </a:r>
            <a:endParaRPr lang="en-US" sz="2400" dirty="0">
              <a:solidFill>
                <a:srgbClr val="FF0000"/>
              </a:solidFill>
            </a:endParaRPr>
          </a:p>
          <a:p>
            <a:r>
              <a:rPr lang="en-US" sz="2400" dirty="0"/>
              <a:t>Encourage brand involvement through video, rich media, </a:t>
            </a:r>
            <a:r>
              <a:rPr lang="en-US" sz="2400" dirty="0" smtClean="0"/>
              <a:t>contests</a:t>
            </a:r>
            <a:r>
              <a:rPr lang="zh-TW" altLang="en-US" sz="2400" dirty="0" smtClean="0"/>
              <a:t> </a:t>
            </a:r>
            <a:r>
              <a:rPr lang="zh-TW" altLang="en-US" sz="2400" dirty="0" smtClean="0">
                <a:solidFill>
                  <a:srgbClr val="FF0000"/>
                </a:solidFill>
              </a:rPr>
              <a:t>透過</a:t>
            </a:r>
            <a:r>
              <a:rPr lang="zh-TW" altLang="en-US" sz="2400" dirty="0">
                <a:solidFill>
                  <a:srgbClr val="FF0000"/>
                </a:solidFill>
              </a:rPr>
              <a:t>視頻，富媒體，競賽鼓勵品牌</a:t>
            </a:r>
            <a:r>
              <a:rPr lang="zh-TW" altLang="en-US" sz="2400" dirty="0" smtClean="0">
                <a:solidFill>
                  <a:srgbClr val="FF0000"/>
                </a:solidFill>
              </a:rPr>
              <a:t>參與</a:t>
            </a:r>
            <a:endParaRPr lang="en-US" sz="2400" dirty="0">
              <a:solidFill>
                <a:srgbClr val="FF0000"/>
              </a:solidFill>
            </a:endParaRPr>
          </a:p>
          <a:p>
            <a:r>
              <a:rPr lang="en-US" sz="2400" dirty="0"/>
              <a:t>Use display ads for other Facebook pages and social </a:t>
            </a:r>
            <a:r>
              <a:rPr lang="en-US" sz="2400" dirty="0" smtClean="0"/>
              <a:t>search</a:t>
            </a:r>
            <a:r>
              <a:rPr lang="zh-TW" altLang="en-US" sz="2400" dirty="0" smtClean="0"/>
              <a:t> </a:t>
            </a:r>
            <a:r>
              <a:rPr lang="zh-TW" altLang="en-US" sz="2400" dirty="0" smtClean="0">
                <a:solidFill>
                  <a:srgbClr val="FF0000"/>
                </a:solidFill>
              </a:rPr>
              <a:t>廣告</a:t>
            </a:r>
            <a:r>
              <a:rPr lang="zh-TW" altLang="en-US" sz="2400" dirty="0">
                <a:solidFill>
                  <a:srgbClr val="FF0000"/>
                </a:solidFill>
              </a:rPr>
              <a:t>用於</a:t>
            </a:r>
            <a:r>
              <a:rPr lang="zh-TW" altLang="en-US" sz="2400" dirty="0" smtClean="0">
                <a:solidFill>
                  <a:srgbClr val="FF0000"/>
                </a:solidFill>
              </a:rPr>
              <a:t>其他臉書頁</a:t>
            </a:r>
            <a:r>
              <a:rPr lang="zh-TW" altLang="en-US" sz="2400" dirty="0">
                <a:solidFill>
                  <a:srgbClr val="FF0000"/>
                </a:solidFill>
              </a:rPr>
              <a:t>面和社交</a:t>
            </a:r>
            <a:r>
              <a:rPr lang="zh-TW" altLang="en-US" sz="2400" dirty="0" smtClean="0">
                <a:solidFill>
                  <a:srgbClr val="FF0000"/>
                </a:solidFill>
              </a:rPr>
              <a:t>搜索來展示</a:t>
            </a:r>
            <a:endParaRPr lang="en-US" sz="2400" dirty="0">
              <a:solidFill>
                <a:srgbClr val="FF0000"/>
              </a:solidFill>
            </a:endParaRPr>
          </a:p>
          <a:p>
            <a:r>
              <a:rPr lang="en-US" sz="2400" dirty="0"/>
              <a:t>Display Like button </a:t>
            </a:r>
            <a:r>
              <a:rPr lang="en-US" sz="2400" dirty="0" smtClean="0"/>
              <a:t>liberally</a:t>
            </a:r>
            <a:r>
              <a:rPr lang="zh-TW" altLang="en-US" sz="2400" dirty="0" smtClean="0"/>
              <a:t> </a:t>
            </a:r>
            <a:r>
              <a:rPr lang="zh-TW" altLang="en-US" sz="2400" dirty="0" smtClean="0">
                <a:solidFill>
                  <a:srgbClr val="FF0000"/>
                </a:solidFill>
              </a:rPr>
              <a:t>顯示喜歡</a:t>
            </a:r>
            <a:r>
              <a:rPr lang="en-US" altLang="zh-TW" sz="2400" dirty="0" smtClean="0">
                <a:solidFill>
                  <a:srgbClr val="FF0000"/>
                </a:solidFill>
              </a:rPr>
              <a:t>(</a:t>
            </a:r>
            <a:r>
              <a:rPr lang="zh-TW" altLang="en-US" sz="2400" dirty="0" smtClean="0">
                <a:solidFill>
                  <a:srgbClr val="FF0000"/>
                </a:solidFill>
              </a:rPr>
              <a:t>讚</a:t>
            </a:r>
            <a:r>
              <a:rPr lang="en-US" altLang="zh-TW" sz="2400" dirty="0" smtClean="0">
                <a:solidFill>
                  <a:srgbClr val="FF0000"/>
                </a:solidFill>
              </a:rPr>
              <a:t>)</a:t>
            </a:r>
            <a:r>
              <a:rPr lang="zh-TW" altLang="en-US" sz="2400" dirty="0" smtClean="0">
                <a:solidFill>
                  <a:srgbClr val="FF0000"/>
                </a:solidFill>
              </a:rPr>
              <a:t>按鈕</a:t>
            </a:r>
            <a:r>
              <a:rPr lang="zh-TW" altLang="en-US" sz="2400" dirty="0">
                <a:solidFill>
                  <a:srgbClr val="FF0000"/>
                </a:solidFill>
              </a:rPr>
              <a:t>寬鬆</a:t>
            </a:r>
            <a:endParaRPr lang="en-US" sz="2400" dirty="0">
              <a:solidFill>
                <a:srgbClr val="FF0000"/>
              </a:solidFill>
            </a:endParaRPr>
          </a:p>
        </p:txBody>
      </p:sp>
    </p:spTree>
    <p:extLst>
      <p:ext uri="{BB962C8B-B14F-4D97-AF65-F5344CB8AC3E}">
        <p14:creationId xmlns:p14="http://schemas.microsoft.com/office/powerpoint/2010/main" val="23379768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097280"/>
          </a:xfrm>
        </p:spPr>
        <p:txBody>
          <a:bodyPr/>
          <a:lstStyle/>
          <a:p>
            <a:r>
              <a:rPr lang="en-US" dirty="0"/>
              <a:t>Measuring Facebook Marketing </a:t>
            </a:r>
            <a:r>
              <a:rPr lang="en-US" dirty="0" smtClean="0"/>
              <a:t>Results</a:t>
            </a:r>
            <a:br>
              <a:rPr lang="en-US" dirty="0" smtClean="0"/>
            </a:br>
            <a:r>
              <a:rPr lang="zh-TW" altLang="en-US" dirty="0" smtClean="0">
                <a:solidFill>
                  <a:srgbClr val="FF0000"/>
                </a:solidFill>
              </a:rPr>
              <a:t>測量臉書的</a:t>
            </a:r>
            <a:r>
              <a:rPr lang="zh-TW" altLang="en-US" dirty="0">
                <a:solidFill>
                  <a:srgbClr val="FF0000"/>
                </a:solidFill>
              </a:rPr>
              <a:t>營銷結果</a:t>
            </a:r>
            <a:endParaRPr lang="en-US" dirty="0">
              <a:solidFill>
                <a:srgbClr val="FF0000"/>
              </a:solidFill>
            </a:endParaRPr>
          </a:p>
        </p:txBody>
      </p:sp>
      <p:sp>
        <p:nvSpPr>
          <p:cNvPr id="3" name="Content Placeholder 2"/>
          <p:cNvSpPr>
            <a:spLocks noGrp="1"/>
          </p:cNvSpPr>
          <p:nvPr>
            <p:ph idx="1"/>
          </p:nvPr>
        </p:nvSpPr>
        <p:spPr>
          <a:xfrm>
            <a:off x="457200" y="1178923"/>
            <a:ext cx="8229600" cy="4525963"/>
          </a:xfrm>
        </p:spPr>
        <p:txBody>
          <a:bodyPr/>
          <a:lstStyle/>
          <a:p>
            <a:pPr>
              <a:defRPr/>
            </a:pPr>
            <a:r>
              <a:rPr lang="en-US" sz="3200" dirty="0"/>
              <a:t>Basic metrics</a:t>
            </a:r>
            <a:r>
              <a:rPr lang="en-US" sz="3200" dirty="0" smtClean="0"/>
              <a:t>:</a:t>
            </a:r>
            <a:r>
              <a:rPr lang="zh-TW" altLang="en-US" sz="3200" dirty="0" smtClean="0"/>
              <a:t> </a:t>
            </a:r>
            <a:r>
              <a:rPr lang="zh-TW" altLang="en-US" sz="3200" dirty="0" smtClean="0">
                <a:solidFill>
                  <a:srgbClr val="FF0000"/>
                </a:solidFill>
              </a:rPr>
              <a:t>基本指標</a:t>
            </a:r>
            <a:endParaRPr lang="en-US" sz="3200" dirty="0">
              <a:solidFill>
                <a:srgbClr val="FF0000"/>
              </a:solidFill>
            </a:endParaRPr>
          </a:p>
          <a:p>
            <a:pPr lvl="1">
              <a:defRPr/>
            </a:pPr>
            <a:r>
              <a:rPr lang="en-US" sz="2400" dirty="0">
                <a:ea typeface="ＭＳ Ｐゴシック" charset="0"/>
              </a:rPr>
              <a:t>Fan acquisition (impressions</a:t>
            </a:r>
            <a:r>
              <a:rPr lang="en-US" sz="2400" dirty="0" smtClean="0">
                <a:ea typeface="ＭＳ Ｐゴシック" charset="0"/>
              </a:rPr>
              <a:t>)</a:t>
            </a:r>
            <a:r>
              <a:rPr lang="zh-TW" altLang="en-US" sz="2400" dirty="0" smtClean="0">
                <a:ea typeface="ＭＳ Ｐゴシック" charset="0"/>
              </a:rPr>
              <a:t> </a:t>
            </a:r>
            <a:r>
              <a:rPr lang="zh-TW" altLang="en-US" sz="2400" dirty="0" smtClean="0">
                <a:solidFill>
                  <a:srgbClr val="FF0000"/>
                </a:solidFill>
                <a:ea typeface="ＭＳ Ｐゴシック" charset="0"/>
              </a:rPr>
              <a:t>粉絲獲得（</a:t>
            </a:r>
            <a:r>
              <a:rPr lang="zh-TW" altLang="en-US" sz="2400" dirty="0">
                <a:solidFill>
                  <a:srgbClr val="FF0000"/>
                </a:solidFill>
                <a:ea typeface="ＭＳ Ｐゴシック" charset="0"/>
              </a:rPr>
              <a:t>印象）</a:t>
            </a:r>
            <a:endParaRPr lang="en-US" sz="2400" dirty="0">
              <a:solidFill>
                <a:srgbClr val="FF0000"/>
              </a:solidFill>
              <a:ea typeface="ＭＳ Ｐゴシック" charset="0"/>
            </a:endParaRPr>
          </a:p>
          <a:p>
            <a:pPr lvl="1">
              <a:defRPr/>
            </a:pPr>
            <a:r>
              <a:rPr lang="en-US" sz="2400" dirty="0">
                <a:ea typeface="ＭＳ Ｐゴシック" charset="0"/>
              </a:rPr>
              <a:t>Engagement (conversation rate</a:t>
            </a:r>
            <a:r>
              <a:rPr lang="en-US" sz="2400" dirty="0" smtClean="0">
                <a:ea typeface="ＭＳ Ｐゴシック" charset="0"/>
              </a:rPr>
              <a:t>)</a:t>
            </a:r>
            <a:r>
              <a:rPr lang="zh-TW" altLang="en-US" sz="2400" dirty="0" smtClean="0">
                <a:ea typeface="ＭＳ Ｐゴシック" charset="0"/>
              </a:rPr>
              <a:t> </a:t>
            </a:r>
            <a:r>
              <a:rPr lang="zh-TW" altLang="en-US" sz="2400" dirty="0" smtClean="0">
                <a:solidFill>
                  <a:srgbClr val="FF0000"/>
                </a:solidFill>
                <a:ea typeface="ＭＳ Ｐゴシック" charset="0"/>
              </a:rPr>
              <a:t>參與</a:t>
            </a:r>
            <a:r>
              <a:rPr lang="zh-TW" altLang="en-US" sz="2400" dirty="0">
                <a:solidFill>
                  <a:srgbClr val="FF0000"/>
                </a:solidFill>
                <a:ea typeface="ＭＳ Ｐゴシック" charset="0"/>
              </a:rPr>
              <a:t>（會話率）</a:t>
            </a:r>
            <a:endParaRPr lang="en-US" sz="2400" dirty="0">
              <a:solidFill>
                <a:srgbClr val="FF0000"/>
              </a:solidFill>
              <a:ea typeface="ＭＳ Ｐゴシック" charset="0"/>
            </a:endParaRPr>
          </a:p>
          <a:p>
            <a:pPr lvl="1">
              <a:defRPr/>
            </a:pPr>
            <a:r>
              <a:rPr lang="en-US" sz="2400" dirty="0">
                <a:ea typeface="ＭＳ Ｐゴシック" charset="0"/>
              </a:rPr>
              <a:t>Amplification (reach</a:t>
            </a:r>
            <a:r>
              <a:rPr lang="en-US" sz="2400" dirty="0" smtClean="0">
                <a:ea typeface="ＭＳ Ｐゴシック" charset="0"/>
              </a:rPr>
              <a:t>)</a:t>
            </a:r>
            <a:r>
              <a:rPr lang="zh-TW" altLang="en-US" sz="2400" dirty="0" smtClean="0">
                <a:ea typeface="ＭＳ Ｐゴシック" charset="0"/>
              </a:rPr>
              <a:t> </a:t>
            </a:r>
            <a:r>
              <a:rPr lang="zh-TW" altLang="en-US" sz="2400" dirty="0" smtClean="0">
                <a:solidFill>
                  <a:srgbClr val="FF0000"/>
                </a:solidFill>
                <a:ea typeface="ＭＳ Ｐゴシック" charset="0"/>
              </a:rPr>
              <a:t>擴</a:t>
            </a:r>
            <a:r>
              <a:rPr lang="zh-TW" altLang="en-US" sz="2400" dirty="0">
                <a:solidFill>
                  <a:srgbClr val="FF0000"/>
                </a:solidFill>
                <a:ea typeface="ＭＳ Ｐゴシック" charset="0"/>
              </a:rPr>
              <a:t>增（達到）</a:t>
            </a:r>
            <a:endParaRPr lang="en-US" sz="2400" dirty="0">
              <a:solidFill>
                <a:srgbClr val="FF0000"/>
              </a:solidFill>
              <a:ea typeface="ＭＳ Ｐゴシック" charset="0"/>
            </a:endParaRPr>
          </a:p>
          <a:p>
            <a:pPr lvl="1">
              <a:defRPr/>
            </a:pPr>
            <a:r>
              <a:rPr lang="en-US" sz="2400" dirty="0" smtClean="0">
                <a:ea typeface="ＭＳ Ｐゴシック" charset="0"/>
              </a:rPr>
              <a:t>Community</a:t>
            </a:r>
            <a:r>
              <a:rPr lang="zh-TW" altLang="en-US" sz="2400" dirty="0">
                <a:solidFill>
                  <a:srgbClr val="FF0000"/>
                </a:solidFill>
                <a:ea typeface="ＭＳ Ｐゴシック" charset="0"/>
              </a:rPr>
              <a:t>社區</a:t>
            </a:r>
            <a:endParaRPr lang="en-US" sz="2400" dirty="0">
              <a:solidFill>
                <a:srgbClr val="FF0000"/>
              </a:solidFill>
              <a:ea typeface="ＭＳ Ｐゴシック" charset="0"/>
            </a:endParaRPr>
          </a:p>
          <a:p>
            <a:pPr lvl="1">
              <a:defRPr/>
            </a:pPr>
            <a:r>
              <a:rPr lang="en-US" sz="2400" dirty="0">
                <a:ea typeface="ＭＳ Ｐゴシック" charset="0"/>
              </a:rPr>
              <a:t>Brand </a:t>
            </a:r>
            <a:r>
              <a:rPr lang="en-US" sz="2400" dirty="0" smtClean="0">
                <a:ea typeface="ＭＳ Ｐゴシック" charset="0"/>
              </a:rPr>
              <a:t>strength/sales</a:t>
            </a:r>
            <a:r>
              <a:rPr lang="zh-TW" altLang="en-US" sz="2400" dirty="0" smtClean="0">
                <a:ea typeface="ＭＳ Ｐゴシック" charset="0"/>
              </a:rPr>
              <a:t> </a:t>
            </a:r>
            <a:r>
              <a:rPr lang="zh-TW" altLang="en-US" sz="2400" dirty="0" smtClean="0">
                <a:solidFill>
                  <a:srgbClr val="FF0000"/>
                </a:solidFill>
                <a:ea typeface="ＭＳ Ｐゴシック" charset="0"/>
              </a:rPr>
              <a:t>品牌</a:t>
            </a:r>
            <a:r>
              <a:rPr lang="zh-TW" altLang="en-US" sz="2400" dirty="0">
                <a:solidFill>
                  <a:srgbClr val="FF0000"/>
                </a:solidFill>
                <a:ea typeface="ＭＳ Ｐゴシック" charset="0"/>
              </a:rPr>
              <a:t>實力</a:t>
            </a:r>
            <a:r>
              <a:rPr lang="en-US" altLang="zh-TW" sz="2400" dirty="0">
                <a:solidFill>
                  <a:srgbClr val="FF0000"/>
                </a:solidFill>
                <a:ea typeface="ＭＳ Ｐゴシック" charset="0"/>
              </a:rPr>
              <a:t>/</a:t>
            </a:r>
            <a:r>
              <a:rPr lang="zh-TW" altLang="en-US" sz="2400" dirty="0">
                <a:solidFill>
                  <a:srgbClr val="FF0000"/>
                </a:solidFill>
                <a:ea typeface="ＭＳ Ｐゴシック" charset="0"/>
              </a:rPr>
              <a:t>銷售額</a:t>
            </a:r>
            <a:endParaRPr lang="en-US" sz="2400" dirty="0">
              <a:solidFill>
                <a:srgbClr val="FF0000"/>
              </a:solidFill>
              <a:ea typeface="ＭＳ Ｐゴシック" charset="0"/>
            </a:endParaRPr>
          </a:p>
          <a:p>
            <a:pPr>
              <a:defRPr/>
            </a:pPr>
            <a:r>
              <a:rPr lang="en-US" sz="3200" dirty="0"/>
              <a:t>Facebook analytics </a:t>
            </a:r>
            <a:r>
              <a:rPr lang="en-US" sz="3200" dirty="0" smtClean="0"/>
              <a:t>tools</a:t>
            </a:r>
            <a:r>
              <a:rPr lang="zh-TW" altLang="en-US" sz="3200" dirty="0" smtClean="0"/>
              <a:t> </a:t>
            </a:r>
            <a:r>
              <a:rPr lang="zh-TW" altLang="en-US" sz="3200" dirty="0" smtClean="0">
                <a:solidFill>
                  <a:srgbClr val="FF0000"/>
                </a:solidFill>
              </a:rPr>
              <a:t>臉書分析</a:t>
            </a:r>
            <a:r>
              <a:rPr lang="zh-TW" altLang="en-US" sz="3200" dirty="0">
                <a:solidFill>
                  <a:srgbClr val="FF0000"/>
                </a:solidFill>
              </a:rPr>
              <a:t>工具</a:t>
            </a:r>
            <a:endParaRPr lang="en-US" sz="3200" dirty="0">
              <a:solidFill>
                <a:srgbClr val="FF0000"/>
              </a:solidFill>
            </a:endParaRPr>
          </a:p>
          <a:p>
            <a:pPr lvl="1">
              <a:defRPr/>
            </a:pPr>
            <a:r>
              <a:rPr lang="en-US" sz="2400" dirty="0">
                <a:ea typeface="ＭＳ Ｐゴシック" charset="0"/>
              </a:rPr>
              <a:t>Facebook Page </a:t>
            </a:r>
            <a:r>
              <a:rPr lang="en-US" sz="2400" dirty="0" smtClean="0">
                <a:ea typeface="ＭＳ Ｐゴシック" charset="0"/>
              </a:rPr>
              <a:t>Insights</a:t>
            </a:r>
            <a:r>
              <a:rPr lang="zh-TW" altLang="en-US" sz="2400" dirty="0" smtClean="0">
                <a:ea typeface="ＭＳ Ｐゴシック" charset="0"/>
              </a:rPr>
              <a:t> </a:t>
            </a:r>
            <a:r>
              <a:rPr lang="zh-TW" altLang="en-US" sz="2400" dirty="0" smtClean="0">
                <a:solidFill>
                  <a:srgbClr val="FF0000"/>
                </a:solidFill>
                <a:ea typeface="ＭＳ Ｐゴシック" charset="0"/>
              </a:rPr>
              <a:t>臉書頁</a:t>
            </a:r>
            <a:r>
              <a:rPr lang="zh-TW" altLang="en-US" sz="2400" dirty="0">
                <a:solidFill>
                  <a:srgbClr val="FF0000"/>
                </a:solidFill>
                <a:ea typeface="ＭＳ Ｐゴシック" charset="0"/>
              </a:rPr>
              <a:t>面洞察</a:t>
            </a:r>
            <a:endParaRPr lang="en-US" sz="2400" dirty="0">
              <a:solidFill>
                <a:srgbClr val="FF0000"/>
              </a:solidFill>
              <a:ea typeface="ＭＳ Ｐゴシック" charset="0"/>
            </a:endParaRPr>
          </a:p>
          <a:p>
            <a:pPr lvl="1">
              <a:defRPr/>
            </a:pPr>
            <a:r>
              <a:rPr lang="en-US" sz="2400" dirty="0">
                <a:ea typeface="ＭＳ Ｐゴシック" charset="0"/>
              </a:rPr>
              <a:t>Social media management systems (HootSuite</a:t>
            </a:r>
            <a:r>
              <a:rPr lang="en-US" sz="2400" dirty="0" smtClean="0">
                <a:ea typeface="ＭＳ Ｐゴシック" charset="0"/>
              </a:rPr>
              <a:t>)</a:t>
            </a:r>
          </a:p>
          <a:p>
            <a:pPr lvl="1">
              <a:defRPr/>
            </a:pPr>
            <a:r>
              <a:rPr lang="zh-TW" altLang="en-US" sz="2400" dirty="0">
                <a:solidFill>
                  <a:srgbClr val="FF0000"/>
                </a:solidFill>
                <a:ea typeface="ＭＳ Ｐゴシック" charset="0"/>
              </a:rPr>
              <a:t>社交媒體管理</a:t>
            </a:r>
            <a:r>
              <a:rPr lang="zh-TW" altLang="en-US" sz="2400" dirty="0" smtClean="0">
                <a:solidFill>
                  <a:srgbClr val="FF0000"/>
                </a:solidFill>
                <a:ea typeface="ＭＳ Ｐゴシック" charset="0"/>
              </a:rPr>
              <a:t>系統</a:t>
            </a:r>
            <a:endParaRPr lang="en-US" sz="2400" dirty="0">
              <a:solidFill>
                <a:srgbClr val="FF0000"/>
              </a:solidFill>
              <a:ea typeface="ＭＳ Ｐゴシック" charset="0"/>
            </a:endParaRPr>
          </a:p>
          <a:p>
            <a:pPr lvl="1">
              <a:defRPr/>
            </a:pPr>
            <a:r>
              <a:rPr lang="en-US" sz="2400" dirty="0">
                <a:ea typeface="ＭＳ Ｐゴシック" charset="0"/>
              </a:rPr>
              <a:t>Analytics providers (Google Analytics, Webtrends</a:t>
            </a:r>
            <a:r>
              <a:rPr lang="en-US" sz="2400" dirty="0" smtClean="0">
                <a:ea typeface="ＭＳ Ｐゴシック" charset="0"/>
              </a:rPr>
              <a:t>)</a:t>
            </a:r>
          </a:p>
          <a:p>
            <a:pPr marL="457200" lvl="1" indent="0">
              <a:buNone/>
              <a:defRPr/>
            </a:pPr>
            <a:r>
              <a:rPr lang="zh-TW" altLang="en-US" sz="2400" dirty="0" smtClean="0">
                <a:ea typeface="ＭＳ Ｐゴシック" charset="0"/>
              </a:rPr>
              <a:t>       </a:t>
            </a:r>
            <a:r>
              <a:rPr lang="zh-TW" altLang="en-US" sz="2400" dirty="0" smtClean="0">
                <a:solidFill>
                  <a:srgbClr val="FF0000"/>
                </a:solidFill>
                <a:ea typeface="ＭＳ Ｐゴシック" charset="0"/>
              </a:rPr>
              <a:t>分析</a:t>
            </a:r>
            <a:r>
              <a:rPr lang="zh-TW" altLang="en-US" sz="2400" dirty="0">
                <a:solidFill>
                  <a:srgbClr val="FF0000"/>
                </a:solidFill>
                <a:ea typeface="ＭＳ Ｐゴシック" charset="0"/>
              </a:rPr>
              <a:t>提供</a:t>
            </a:r>
            <a:r>
              <a:rPr lang="zh-TW" altLang="en-US" sz="2400" dirty="0" smtClean="0">
                <a:solidFill>
                  <a:srgbClr val="FF0000"/>
                </a:solidFill>
                <a:ea typeface="ＭＳ Ｐゴシック" charset="0"/>
              </a:rPr>
              <a:t>商</a:t>
            </a:r>
            <a:endParaRPr lang="en-US" sz="2400" dirty="0">
              <a:solidFill>
                <a:srgbClr val="FF0000"/>
              </a:solidFill>
              <a:ea typeface="ＭＳ Ｐゴシック" charset="0"/>
            </a:endParaRPr>
          </a:p>
        </p:txBody>
      </p:sp>
    </p:spTree>
    <p:extLst>
      <p:ext uri="{BB962C8B-B14F-4D97-AF65-F5344CB8AC3E}">
        <p14:creationId xmlns:p14="http://schemas.microsoft.com/office/powerpoint/2010/main" val="83557912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097280"/>
          </a:xfrm>
        </p:spPr>
        <p:txBody>
          <a:bodyPr/>
          <a:lstStyle/>
          <a:p>
            <a:r>
              <a:rPr lang="en-US" dirty="0"/>
              <a:t>Insight on Technology: </a:t>
            </a:r>
            <a:r>
              <a:rPr lang="en-US" altLang="en-US" dirty="0"/>
              <a:t>Optimizing Social Marketing with Simply </a:t>
            </a:r>
            <a:r>
              <a:rPr lang="en-US" altLang="en-US" dirty="0" smtClean="0"/>
              <a:t>Measured</a:t>
            </a:r>
            <a:br>
              <a:rPr lang="en-US" altLang="en-US" dirty="0" smtClean="0"/>
            </a:br>
            <a:r>
              <a:rPr lang="zh-TW" altLang="en-US" dirty="0" smtClean="0">
                <a:solidFill>
                  <a:srgbClr val="FF0000"/>
                </a:solidFill>
              </a:rPr>
              <a:t>技術</a:t>
            </a:r>
            <a:r>
              <a:rPr lang="zh-TW" altLang="en-US" dirty="0">
                <a:solidFill>
                  <a:srgbClr val="FF0000"/>
                </a:solidFill>
              </a:rPr>
              <a:t>洞察：用簡單測量優化社會營銷</a:t>
            </a:r>
            <a:endParaRPr lang="en-US" dirty="0">
              <a:solidFill>
                <a:srgbClr val="FF0000"/>
              </a:solidFill>
            </a:endParaRPr>
          </a:p>
        </p:txBody>
      </p:sp>
      <p:sp>
        <p:nvSpPr>
          <p:cNvPr id="3" name="Content Placeholder 2"/>
          <p:cNvSpPr>
            <a:spLocks noGrp="1"/>
          </p:cNvSpPr>
          <p:nvPr>
            <p:ph idx="1"/>
          </p:nvPr>
        </p:nvSpPr>
        <p:spPr/>
        <p:txBody>
          <a:bodyPr/>
          <a:lstStyle/>
          <a:p>
            <a:r>
              <a:rPr lang="en-US" dirty="0"/>
              <a:t>Class </a:t>
            </a:r>
            <a:r>
              <a:rPr lang="en-US" dirty="0" smtClean="0"/>
              <a:t>Discussion </a:t>
            </a:r>
            <a:r>
              <a:rPr lang="zh-TW" altLang="en-US" dirty="0" smtClean="0">
                <a:solidFill>
                  <a:srgbClr val="FF0000"/>
                </a:solidFill>
              </a:rPr>
              <a:t>課堂</a:t>
            </a:r>
            <a:r>
              <a:rPr lang="zh-TW" altLang="en-US" dirty="0">
                <a:solidFill>
                  <a:srgbClr val="FF0000"/>
                </a:solidFill>
              </a:rPr>
              <a:t>討論</a:t>
            </a:r>
            <a:endParaRPr lang="en-US" dirty="0">
              <a:solidFill>
                <a:srgbClr val="FF0000"/>
              </a:solidFill>
            </a:endParaRPr>
          </a:p>
          <a:p>
            <a:pPr lvl="1"/>
            <a:r>
              <a:rPr lang="en-US" dirty="0"/>
              <a:t>How do social media analytics help companies identify and attract customers</a:t>
            </a:r>
            <a:r>
              <a:rPr lang="en-US" dirty="0" smtClean="0"/>
              <a:t>? </a:t>
            </a:r>
            <a:r>
              <a:rPr lang="zh-TW" altLang="en-US" dirty="0" smtClean="0">
                <a:solidFill>
                  <a:srgbClr val="FF0000"/>
                </a:solidFill>
              </a:rPr>
              <a:t>社交</a:t>
            </a:r>
            <a:r>
              <a:rPr lang="zh-TW" altLang="en-US" dirty="0">
                <a:solidFill>
                  <a:srgbClr val="FF0000"/>
                </a:solidFill>
              </a:rPr>
              <a:t>媒體分析如何幫助</a:t>
            </a:r>
            <a:r>
              <a:rPr lang="zh-TW" altLang="en-US" dirty="0" smtClean="0">
                <a:solidFill>
                  <a:srgbClr val="FF0000"/>
                </a:solidFill>
              </a:rPr>
              <a:t>公司辨識和</a:t>
            </a:r>
            <a:r>
              <a:rPr lang="zh-TW" altLang="en-US" dirty="0">
                <a:solidFill>
                  <a:srgbClr val="FF0000"/>
                </a:solidFill>
              </a:rPr>
              <a:t>吸引</a:t>
            </a:r>
            <a:r>
              <a:rPr lang="zh-TW" altLang="en-US" dirty="0" smtClean="0">
                <a:solidFill>
                  <a:srgbClr val="FF0000"/>
                </a:solidFill>
              </a:rPr>
              <a:t>客戶呢？</a:t>
            </a:r>
            <a:endParaRPr lang="en-US" dirty="0">
              <a:solidFill>
                <a:srgbClr val="FF0000"/>
              </a:solidFill>
            </a:endParaRPr>
          </a:p>
          <a:p>
            <a:pPr lvl="1"/>
            <a:r>
              <a:rPr lang="en-US" dirty="0"/>
              <a:t>What are the challenges in measuring the effectiveness of social marketing campaigns</a:t>
            </a:r>
            <a:r>
              <a:rPr lang="en-US" dirty="0" smtClean="0"/>
              <a:t>?</a:t>
            </a:r>
            <a:r>
              <a:rPr lang="zh-TW" altLang="en-US" dirty="0" smtClean="0"/>
              <a:t> </a:t>
            </a:r>
            <a:r>
              <a:rPr lang="zh-TW" altLang="en-US" dirty="0" smtClean="0">
                <a:solidFill>
                  <a:srgbClr val="FF0000"/>
                </a:solidFill>
              </a:rPr>
              <a:t>衡量</a:t>
            </a:r>
            <a:r>
              <a:rPr lang="zh-TW" altLang="en-US" dirty="0">
                <a:solidFill>
                  <a:srgbClr val="FF0000"/>
                </a:solidFill>
              </a:rPr>
              <a:t>社會營銷活動的有效性有哪些挑戰？</a:t>
            </a:r>
            <a:endParaRPr lang="en-US" dirty="0">
              <a:solidFill>
                <a:srgbClr val="FF0000"/>
              </a:solidFill>
            </a:endParaRPr>
          </a:p>
          <a:p>
            <a:pPr lvl="1"/>
            <a:r>
              <a:rPr lang="en-US" dirty="0"/>
              <a:t>What advantages did the Seattle Seahawks find in using Simply Measured’s analytics and tools</a:t>
            </a:r>
            <a:r>
              <a:rPr lang="en-US" dirty="0" smtClean="0"/>
              <a:t>?</a:t>
            </a:r>
          </a:p>
          <a:p>
            <a:pPr lvl="1"/>
            <a:r>
              <a:rPr lang="zh-TW" altLang="en-US" dirty="0" smtClean="0">
                <a:solidFill>
                  <a:srgbClr val="FF0000"/>
                </a:solidFill>
              </a:rPr>
              <a:t>西雅圖</a:t>
            </a:r>
            <a:r>
              <a:rPr lang="zh-TW" altLang="en-US" dirty="0">
                <a:solidFill>
                  <a:srgbClr val="FF0000"/>
                </a:solidFill>
              </a:rPr>
              <a:t>海鷹隊在使用</a:t>
            </a:r>
            <a:r>
              <a:rPr lang="en-US" altLang="zh-TW" dirty="0">
                <a:solidFill>
                  <a:srgbClr val="FF0000"/>
                </a:solidFill>
              </a:rPr>
              <a:t>Simply Measured</a:t>
            </a:r>
            <a:r>
              <a:rPr lang="zh-TW" altLang="en-US" dirty="0">
                <a:solidFill>
                  <a:srgbClr val="FF0000"/>
                </a:solidFill>
              </a:rPr>
              <a:t>的分析和工具時發現了哪些優勢？</a:t>
            </a:r>
            <a:endParaRPr lang="en-US" dirty="0">
              <a:solidFill>
                <a:srgbClr val="FF0000"/>
              </a:solidFill>
            </a:endParaRPr>
          </a:p>
        </p:txBody>
      </p:sp>
    </p:spTree>
    <p:extLst>
      <p:ext uri="{BB962C8B-B14F-4D97-AF65-F5344CB8AC3E}">
        <p14:creationId xmlns:p14="http://schemas.microsoft.com/office/powerpoint/2010/main" val="12120874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097280"/>
          </a:xfrm>
        </p:spPr>
        <p:txBody>
          <a:bodyPr/>
          <a:lstStyle/>
          <a:p>
            <a:r>
              <a:rPr lang="en-US" dirty="0"/>
              <a:t>Twitter </a:t>
            </a:r>
            <a:r>
              <a:rPr lang="en-US" dirty="0" smtClean="0"/>
              <a:t>Marketing</a:t>
            </a:r>
            <a:r>
              <a:rPr lang="zh-TW" altLang="en-US" dirty="0" smtClean="0"/>
              <a:t> </a:t>
            </a:r>
            <a:r>
              <a:rPr lang="zh-TW" altLang="en-US" dirty="0" smtClean="0">
                <a:solidFill>
                  <a:srgbClr val="FF0000"/>
                </a:solidFill>
              </a:rPr>
              <a:t>推特營銷</a:t>
            </a:r>
            <a:endParaRPr lang="en-US" dirty="0">
              <a:solidFill>
                <a:srgbClr val="FF0000"/>
              </a:solidFill>
            </a:endParaRPr>
          </a:p>
        </p:txBody>
      </p:sp>
      <p:sp>
        <p:nvSpPr>
          <p:cNvPr id="3" name="Content Placeholder 2"/>
          <p:cNvSpPr>
            <a:spLocks noGrp="1"/>
          </p:cNvSpPr>
          <p:nvPr>
            <p:ph idx="1"/>
          </p:nvPr>
        </p:nvSpPr>
        <p:spPr>
          <a:xfrm>
            <a:off x="457200" y="1295400"/>
            <a:ext cx="8229600" cy="4525963"/>
          </a:xfrm>
        </p:spPr>
        <p:txBody>
          <a:bodyPr/>
          <a:lstStyle/>
          <a:p>
            <a:r>
              <a:rPr lang="en-US" dirty="0"/>
              <a:t>Real-time interaction with </a:t>
            </a:r>
            <a:r>
              <a:rPr lang="en-US" dirty="0" smtClean="0"/>
              <a:t>consumers</a:t>
            </a:r>
          </a:p>
          <a:p>
            <a:pPr marL="0" indent="0">
              <a:buNone/>
            </a:pPr>
            <a:r>
              <a:rPr lang="zh-TW" altLang="en-US" dirty="0" smtClean="0"/>
              <a:t>   </a:t>
            </a:r>
            <a:r>
              <a:rPr lang="zh-TW" altLang="en-US" dirty="0" smtClean="0">
                <a:solidFill>
                  <a:srgbClr val="FF0000"/>
                </a:solidFill>
              </a:rPr>
              <a:t>與消費者</a:t>
            </a:r>
            <a:r>
              <a:rPr lang="zh-TW" altLang="en-US" dirty="0">
                <a:solidFill>
                  <a:srgbClr val="FF0000"/>
                </a:solidFill>
              </a:rPr>
              <a:t>即時</a:t>
            </a:r>
            <a:r>
              <a:rPr lang="zh-TW" altLang="en-US" dirty="0" smtClean="0">
                <a:solidFill>
                  <a:srgbClr val="FF0000"/>
                </a:solidFill>
              </a:rPr>
              <a:t>互動</a:t>
            </a:r>
            <a:endParaRPr lang="en-US" dirty="0">
              <a:solidFill>
                <a:srgbClr val="FF0000"/>
              </a:solidFill>
            </a:endParaRPr>
          </a:p>
          <a:p>
            <a:r>
              <a:rPr lang="en-US" dirty="0"/>
              <a:t>310 million active users </a:t>
            </a:r>
            <a:r>
              <a:rPr lang="en-US" dirty="0" smtClean="0"/>
              <a:t>worldwide</a:t>
            </a:r>
          </a:p>
          <a:p>
            <a:pPr marL="0" indent="0">
              <a:buNone/>
            </a:pPr>
            <a:r>
              <a:rPr lang="zh-TW" altLang="en-US" dirty="0" smtClean="0"/>
              <a:t>   </a:t>
            </a:r>
            <a:r>
              <a:rPr lang="zh-TW" altLang="en-US" dirty="0" smtClean="0">
                <a:solidFill>
                  <a:srgbClr val="FF0000"/>
                </a:solidFill>
              </a:rPr>
              <a:t>全球</a:t>
            </a:r>
            <a:r>
              <a:rPr lang="zh-TW" altLang="en-US" dirty="0">
                <a:solidFill>
                  <a:srgbClr val="FF0000"/>
                </a:solidFill>
              </a:rPr>
              <a:t>有</a:t>
            </a:r>
            <a:r>
              <a:rPr lang="en-US" altLang="zh-TW" dirty="0">
                <a:solidFill>
                  <a:srgbClr val="FF0000"/>
                </a:solidFill>
              </a:rPr>
              <a:t>3.1</a:t>
            </a:r>
            <a:r>
              <a:rPr lang="zh-TW" altLang="en-US" dirty="0">
                <a:solidFill>
                  <a:srgbClr val="FF0000"/>
                </a:solidFill>
              </a:rPr>
              <a:t>億活躍用戶</a:t>
            </a:r>
            <a:endParaRPr lang="en-US" dirty="0">
              <a:solidFill>
                <a:srgbClr val="FF0000"/>
              </a:solidFill>
            </a:endParaRPr>
          </a:p>
          <a:p>
            <a:pPr lvl="1"/>
            <a:r>
              <a:rPr lang="en-US" dirty="0"/>
              <a:t>Over 90% access Twitter from mobile </a:t>
            </a:r>
            <a:r>
              <a:rPr lang="en-US" dirty="0" smtClean="0"/>
              <a:t>device</a:t>
            </a:r>
          </a:p>
          <a:p>
            <a:pPr lvl="1"/>
            <a:r>
              <a:rPr lang="zh-TW" altLang="en-US" dirty="0" smtClean="0">
                <a:solidFill>
                  <a:srgbClr val="FF0000"/>
                </a:solidFill>
              </a:rPr>
              <a:t>超過</a:t>
            </a:r>
            <a:r>
              <a:rPr lang="en-US" altLang="zh-TW" dirty="0">
                <a:solidFill>
                  <a:srgbClr val="FF0000"/>
                </a:solidFill>
              </a:rPr>
              <a:t>90</a:t>
            </a:r>
            <a:r>
              <a:rPr lang="zh-TW" altLang="en-US" dirty="0">
                <a:solidFill>
                  <a:srgbClr val="FF0000"/>
                </a:solidFill>
              </a:rPr>
              <a:t>％的</a:t>
            </a:r>
            <a:r>
              <a:rPr lang="zh-TW" altLang="en-US" dirty="0" smtClean="0">
                <a:solidFill>
                  <a:srgbClr val="FF0000"/>
                </a:solidFill>
              </a:rPr>
              <a:t>用戶透過行動裝置訪問推</a:t>
            </a:r>
            <a:r>
              <a:rPr lang="zh-TW" altLang="en-US" dirty="0">
                <a:solidFill>
                  <a:srgbClr val="FF0000"/>
                </a:solidFill>
              </a:rPr>
              <a:t>特</a:t>
            </a:r>
            <a:endParaRPr lang="en-US" dirty="0">
              <a:solidFill>
                <a:srgbClr val="FF0000"/>
              </a:solidFill>
            </a:endParaRPr>
          </a:p>
          <a:p>
            <a:r>
              <a:rPr lang="en-US" dirty="0"/>
              <a:t>Basic </a:t>
            </a:r>
            <a:r>
              <a:rPr lang="en-US" dirty="0" smtClean="0"/>
              <a:t>features</a:t>
            </a:r>
            <a:r>
              <a:rPr lang="zh-TW" altLang="en-US" dirty="0" smtClean="0"/>
              <a:t> </a:t>
            </a:r>
            <a:r>
              <a:rPr lang="zh-TW" altLang="en-US" dirty="0" smtClean="0">
                <a:solidFill>
                  <a:srgbClr val="FF0000"/>
                </a:solidFill>
              </a:rPr>
              <a:t>基本特徵</a:t>
            </a:r>
            <a:endParaRPr lang="en-US" dirty="0">
              <a:solidFill>
                <a:srgbClr val="FF0000"/>
              </a:solidFill>
            </a:endParaRPr>
          </a:p>
          <a:p>
            <a:pPr lvl="1"/>
            <a:r>
              <a:rPr lang="en-US" dirty="0"/>
              <a:t>Tweets, retweets, followers, message (DM), hashtag, mention, reply, </a:t>
            </a:r>
            <a:r>
              <a:rPr lang="en-US" dirty="0" smtClean="0"/>
              <a:t>links</a:t>
            </a:r>
            <a:r>
              <a:rPr lang="zh-TW" altLang="en-US" dirty="0" smtClean="0"/>
              <a:t> </a:t>
            </a:r>
            <a:r>
              <a:rPr lang="zh-TW" altLang="en-US" dirty="0" smtClean="0">
                <a:solidFill>
                  <a:srgbClr val="FF0000"/>
                </a:solidFill>
              </a:rPr>
              <a:t>推</a:t>
            </a:r>
            <a:r>
              <a:rPr lang="zh-TW" altLang="en-US" dirty="0">
                <a:solidFill>
                  <a:srgbClr val="FF0000"/>
                </a:solidFill>
              </a:rPr>
              <a:t>文，轉發，追隨者，消息（</a:t>
            </a:r>
            <a:r>
              <a:rPr lang="en-US" altLang="zh-TW" dirty="0">
                <a:solidFill>
                  <a:srgbClr val="FF0000"/>
                </a:solidFill>
              </a:rPr>
              <a:t>DM</a:t>
            </a:r>
            <a:r>
              <a:rPr lang="zh-TW" altLang="en-US" dirty="0">
                <a:solidFill>
                  <a:srgbClr val="FF0000"/>
                </a:solidFill>
              </a:rPr>
              <a:t>），標籤，提及，</a:t>
            </a:r>
            <a:r>
              <a:rPr lang="zh-TW" altLang="en-US" dirty="0" smtClean="0">
                <a:solidFill>
                  <a:srgbClr val="FF0000"/>
                </a:solidFill>
              </a:rPr>
              <a:t>回覆，</a:t>
            </a:r>
            <a:r>
              <a:rPr lang="zh-TW" altLang="en-US" dirty="0">
                <a:solidFill>
                  <a:srgbClr val="FF0000"/>
                </a:solidFill>
              </a:rPr>
              <a:t>鏈接</a:t>
            </a:r>
            <a:endParaRPr lang="en-US" dirty="0">
              <a:solidFill>
                <a:srgbClr val="FF0000"/>
              </a:solidFill>
            </a:endParaRPr>
          </a:p>
          <a:p>
            <a:pPr lvl="1"/>
            <a:r>
              <a:rPr lang="en-US" dirty="0"/>
              <a:t>Moments tab, </a:t>
            </a:r>
            <a:r>
              <a:rPr lang="en-US" dirty="0" smtClean="0"/>
              <a:t>Timeline </a:t>
            </a:r>
            <a:r>
              <a:rPr lang="zh-TW" altLang="en-US" dirty="0" smtClean="0">
                <a:solidFill>
                  <a:srgbClr val="FF0000"/>
                </a:solidFill>
              </a:rPr>
              <a:t>時刻</a:t>
            </a:r>
            <a:r>
              <a:rPr lang="zh-TW" altLang="en-US" dirty="0">
                <a:solidFill>
                  <a:srgbClr val="FF0000"/>
                </a:solidFill>
              </a:rPr>
              <a:t>標籤</a:t>
            </a:r>
            <a:r>
              <a:rPr lang="zh-TW" altLang="en-US" dirty="0" smtClean="0">
                <a:solidFill>
                  <a:srgbClr val="FF0000"/>
                </a:solidFill>
              </a:rPr>
              <a:t>，</a:t>
            </a:r>
            <a:r>
              <a:rPr lang="zh-TW" altLang="en-US" dirty="0">
                <a:solidFill>
                  <a:srgbClr val="FF0000"/>
                </a:solidFill>
              </a:rPr>
              <a:t>時間軸</a:t>
            </a:r>
            <a:endParaRPr lang="en-US" dirty="0">
              <a:solidFill>
                <a:srgbClr val="FF0000"/>
              </a:solidFill>
            </a:endParaRPr>
          </a:p>
        </p:txBody>
      </p:sp>
    </p:spTree>
    <p:extLst>
      <p:ext uri="{BB962C8B-B14F-4D97-AF65-F5344CB8AC3E}">
        <p14:creationId xmlns:p14="http://schemas.microsoft.com/office/powerpoint/2010/main" val="37943147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Twitter Marketing </a:t>
            </a:r>
            <a:r>
              <a:rPr lang="en-US" dirty="0" smtClean="0"/>
              <a:t>Tools </a:t>
            </a:r>
            <a:r>
              <a:rPr lang="zh-TW" altLang="en-US" dirty="0" smtClean="0">
                <a:solidFill>
                  <a:srgbClr val="FF0000"/>
                </a:solidFill>
              </a:rPr>
              <a:t>推特營銷工具</a:t>
            </a:r>
            <a:endParaRPr lang="en-US" dirty="0">
              <a:solidFill>
                <a:srgbClr val="FF0000"/>
              </a:solidFill>
            </a:endParaRPr>
          </a:p>
        </p:txBody>
      </p:sp>
      <p:sp>
        <p:nvSpPr>
          <p:cNvPr id="3" name="Content Placeholder 2"/>
          <p:cNvSpPr>
            <a:spLocks noGrp="1"/>
          </p:cNvSpPr>
          <p:nvPr>
            <p:ph idx="1"/>
          </p:nvPr>
        </p:nvSpPr>
        <p:spPr/>
        <p:txBody>
          <a:bodyPr/>
          <a:lstStyle/>
          <a:p>
            <a:pPr>
              <a:spcBef>
                <a:spcPts val="600"/>
              </a:spcBef>
              <a:defRPr/>
            </a:pPr>
            <a:r>
              <a:rPr lang="en-US" dirty="0"/>
              <a:t>Promoted </a:t>
            </a:r>
            <a:r>
              <a:rPr lang="en-US" dirty="0" smtClean="0"/>
              <a:t>Tweets</a:t>
            </a:r>
            <a:r>
              <a:rPr lang="zh-TW" altLang="en-US" dirty="0" smtClean="0"/>
              <a:t> </a:t>
            </a:r>
            <a:r>
              <a:rPr lang="zh-TW" altLang="en-US" dirty="0" smtClean="0">
                <a:solidFill>
                  <a:srgbClr val="FF0000"/>
                </a:solidFill>
              </a:rPr>
              <a:t>推薦</a:t>
            </a:r>
            <a:r>
              <a:rPr lang="zh-TW" altLang="en-US" dirty="0">
                <a:solidFill>
                  <a:srgbClr val="FF0000"/>
                </a:solidFill>
              </a:rPr>
              <a:t>推文</a:t>
            </a:r>
            <a:endParaRPr lang="en-US" dirty="0">
              <a:solidFill>
                <a:srgbClr val="FF0000"/>
              </a:solidFill>
            </a:endParaRPr>
          </a:p>
          <a:p>
            <a:pPr>
              <a:spcBef>
                <a:spcPts val="600"/>
              </a:spcBef>
              <a:defRPr/>
            </a:pPr>
            <a:r>
              <a:rPr lang="en-US" dirty="0"/>
              <a:t>Promoted </a:t>
            </a:r>
            <a:r>
              <a:rPr lang="en-US" dirty="0" smtClean="0"/>
              <a:t>Trends</a:t>
            </a:r>
            <a:r>
              <a:rPr lang="zh-TW" altLang="en-US" dirty="0" smtClean="0"/>
              <a:t> </a:t>
            </a:r>
            <a:r>
              <a:rPr lang="zh-TW" altLang="en-US" dirty="0" smtClean="0">
                <a:solidFill>
                  <a:srgbClr val="FF0000"/>
                </a:solidFill>
              </a:rPr>
              <a:t>推動</a:t>
            </a:r>
            <a:r>
              <a:rPr lang="zh-TW" altLang="en-US" dirty="0">
                <a:solidFill>
                  <a:srgbClr val="FF0000"/>
                </a:solidFill>
              </a:rPr>
              <a:t>趨勢</a:t>
            </a:r>
            <a:endParaRPr lang="en-US" dirty="0">
              <a:solidFill>
                <a:srgbClr val="FF0000"/>
              </a:solidFill>
            </a:endParaRPr>
          </a:p>
          <a:p>
            <a:pPr>
              <a:spcBef>
                <a:spcPts val="600"/>
              </a:spcBef>
              <a:defRPr/>
            </a:pPr>
            <a:r>
              <a:rPr lang="en-US" dirty="0"/>
              <a:t>Promoted </a:t>
            </a:r>
            <a:r>
              <a:rPr lang="en-US" dirty="0" smtClean="0"/>
              <a:t>Accounts</a:t>
            </a:r>
            <a:r>
              <a:rPr lang="zh-TW" altLang="en-US" dirty="0" smtClean="0"/>
              <a:t> </a:t>
            </a:r>
            <a:r>
              <a:rPr lang="zh-TW" altLang="en-US" dirty="0" smtClean="0">
                <a:solidFill>
                  <a:srgbClr val="FF0000"/>
                </a:solidFill>
              </a:rPr>
              <a:t>推薦</a:t>
            </a:r>
            <a:r>
              <a:rPr lang="zh-TW" altLang="en-US" dirty="0">
                <a:solidFill>
                  <a:srgbClr val="FF0000"/>
                </a:solidFill>
              </a:rPr>
              <a:t>帳戶</a:t>
            </a:r>
            <a:endParaRPr lang="en-US" dirty="0">
              <a:solidFill>
                <a:srgbClr val="FF0000"/>
              </a:solidFill>
            </a:endParaRPr>
          </a:p>
          <a:p>
            <a:pPr>
              <a:spcBef>
                <a:spcPts val="600"/>
              </a:spcBef>
              <a:defRPr/>
            </a:pPr>
            <a:r>
              <a:rPr lang="en-US" dirty="0"/>
              <a:t>Enhanced Profile </a:t>
            </a:r>
            <a:r>
              <a:rPr lang="en-US" dirty="0" smtClean="0"/>
              <a:t>Page</a:t>
            </a:r>
            <a:r>
              <a:rPr lang="zh-TW" altLang="en-US" dirty="0" smtClean="0"/>
              <a:t> </a:t>
            </a:r>
            <a:r>
              <a:rPr lang="zh-TW" altLang="en-US" dirty="0" smtClean="0">
                <a:solidFill>
                  <a:srgbClr val="FF0000"/>
                </a:solidFill>
              </a:rPr>
              <a:t>增強</a:t>
            </a:r>
            <a:r>
              <a:rPr lang="zh-TW" altLang="en-US" dirty="0">
                <a:solidFill>
                  <a:srgbClr val="FF0000"/>
                </a:solidFill>
              </a:rPr>
              <a:t>的配置式頁面</a:t>
            </a:r>
            <a:endParaRPr lang="en-US" dirty="0">
              <a:solidFill>
                <a:srgbClr val="FF0000"/>
              </a:solidFill>
            </a:endParaRPr>
          </a:p>
          <a:p>
            <a:pPr>
              <a:spcBef>
                <a:spcPts val="600"/>
              </a:spcBef>
              <a:defRPr/>
            </a:pPr>
            <a:r>
              <a:rPr lang="en-US" dirty="0" smtClean="0"/>
              <a:t>Amplify</a:t>
            </a:r>
            <a:r>
              <a:rPr lang="zh-TW" altLang="en-US" dirty="0" smtClean="0"/>
              <a:t> </a:t>
            </a:r>
            <a:r>
              <a:rPr lang="zh-TW" altLang="en-US" dirty="0" smtClean="0">
                <a:solidFill>
                  <a:srgbClr val="FF0000"/>
                </a:solidFill>
              </a:rPr>
              <a:t>放大</a:t>
            </a:r>
            <a:endParaRPr lang="en-US" dirty="0">
              <a:solidFill>
                <a:srgbClr val="FF0000"/>
              </a:solidFill>
            </a:endParaRPr>
          </a:p>
          <a:p>
            <a:pPr>
              <a:spcBef>
                <a:spcPts val="600"/>
              </a:spcBef>
              <a:defRPr/>
            </a:pPr>
            <a:r>
              <a:rPr lang="en-US" dirty="0"/>
              <a:t>Promoted </a:t>
            </a:r>
            <a:r>
              <a:rPr lang="en-US" dirty="0" smtClean="0"/>
              <a:t>Video</a:t>
            </a:r>
            <a:r>
              <a:rPr lang="zh-TW" altLang="en-US" dirty="0" smtClean="0"/>
              <a:t> </a:t>
            </a:r>
            <a:r>
              <a:rPr lang="zh-TW" altLang="en-US" dirty="0" smtClean="0">
                <a:solidFill>
                  <a:srgbClr val="FF0000"/>
                </a:solidFill>
              </a:rPr>
              <a:t>推薦</a:t>
            </a:r>
            <a:r>
              <a:rPr lang="zh-TW" altLang="en-US" dirty="0">
                <a:solidFill>
                  <a:srgbClr val="FF0000"/>
                </a:solidFill>
              </a:rPr>
              <a:t>視頻</a:t>
            </a:r>
            <a:endParaRPr lang="en-US" dirty="0">
              <a:solidFill>
                <a:srgbClr val="FF0000"/>
              </a:solidFill>
            </a:endParaRPr>
          </a:p>
          <a:p>
            <a:pPr>
              <a:spcBef>
                <a:spcPts val="600"/>
              </a:spcBef>
              <a:defRPr/>
            </a:pPr>
            <a:r>
              <a:rPr lang="en-US" dirty="0"/>
              <a:t>Television Ad </a:t>
            </a:r>
            <a:r>
              <a:rPr lang="en-US" dirty="0" smtClean="0"/>
              <a:t>Retargeting</a:t>
            </a:r>
            <a:r>
              <a:rPr lang="zh-TW" altLang="en-US" dirty="0" smtClean="0"/>
              <a:t> </a:t>
            </a:r>
            <a:r>
              <a:rPr lang="zh-TW" altLang="en-US" dirty="0" smtClean="0">
                <a:solidFill>
                  <a:srgbClr val="FF0000"/>
                </a:solidFill>
              </a:rPr>
              <a:t>電視</a:t>
            </a:r>
            <a:r>
              <a:rPr lang="zh-TW" altLang="en-US" dirty="0">
                <a:solidFill>
                  <a:srgbClr val="FF0000"/>
                </a:solidFill>
              </a:rPr>
              <a:t>廣告</a:t>
            </a:r>
            <a:r>
              <a:rPr lang="zh-TW" altLang="en-US" dirty="0" smtClean="0">
                <a:solidFill>
                  <a:srgbClr val="FF0000"/>
                </a:solidFill>
              </a:rPr>
              <a:t>再行</a:t>
            </a:r>
            <a:r>
              <a:rPr lang="zh-TW" altLang="en-US" dirty="0">
                <a:solidFill>
                  <a:srgbClr val="FF0000"/>
                </a:solidFill>
              </a:rPr>
              <a:t>銷</a:t>
            </a:r>
            <a:endParaRPr lang="en-US" dirty="0">
              <a:solidFill>
                <a:srgbClr val="FF0000"/>
              </a:solidFill>
            </a:endParaRPr>
          </a:p>
          <a:p>
            <a:pPr>
              <a:spcBef>
                <a:spcPts val="600"/>
              </a:spcBef>
              <a:defRPr/>
            </a:pPr>
            <a:r>
              <a:rPr lang="en-US" dirty="0"/>
              <a:t>Lead Generation </a:t>
            </a:r>
            <a:r>
              <a:rPr lang="en-US" dirty="0" smtClean="0"/>
              <a:t>Cards</a:t>
            </a:r>
            <a:r>
              <a:rPr lang="zh-TW" altLang="en-US" dirty="0" smtClean="0"/>
              <a:t> </a:t>
            </a:r>
            <a:r>
              <a:rPr lang="zh-TW" altLang="en-US" dirty="0" smtClean="0">
                <a:solidFill>
                  <a:srgbClr val="FF0000"/>
                </a:solidFill>
              </a:rPr>
              <a:t>潛在</a:t>
            </a:r>
            <a:r>
              <a:rPr lang="zh-TW" altLang="en-US" dirty="0">
                <a:solidFill>
                  <a:srgbClr val="FF0000"/>
                </a:solidFill>
              </a:rPr>
              <a:t>客戶開發</a:t>
            </a:r>
            <a:r>
              <a:rPr lang="zh-TW" altLang="en-US" dirty="0" smtClean="0">
                <a:solidFill>
                  <a:srgbClr val="FF0000"/>
                </a:solidFill>
              </a:rPr>
              <a:t>卡</a:t>
            </a:r>
            <a:endParaRPr lang="en-US" dirty="0">
              <a:solidFill>
                <a:srgbClr val="FF0000"/>
              </a:solidFill>
            </a:endParaRPr>
          </a:p>
          <a:p>
            <a:pPr>
              <a:spcBef>
                <a:spcPts val="600"/>
              </a:spcBef>
              <a:defRPr/>
            </a:pPr>
            <a:r>
              <a:rPr lang="en-US" dirty="0"/>
              <a:t>Mobile </a:t>
            </a:r>
            <a:r>
              <a:rPr lang="en-US" dirty="0" smtClean="0"/>
              <a:t>Ads</a:t>
            </a:r>
            <a:r>
              <a:rPr lang="zh-TW" altLang="en-US" dirty="0" smtClean="0"/>
              <a:t> </a:t>
            </a:r>
            <a:r>
              <a:rPr lang="zh-TW" altLang="en-US" dirty="0">
                <a:solidFill>
                  <a:srgbClr val="FF0000"/>
                </a:solidFill>
              </a:rPr>
              <a:t>行</a:t>
            </a:r>
            <a:r>
              <a:rPr lang="zh-TW" altLang="en-US" dirty="0" smtClean="0">
                <a:solidFill>
                  <a:srgbClr val="FF0000"/>
                </a:solidFill>
              </a:rPr>
              <a:t>動</a:t>
            </a:r>
            <a:r>
              <a:rPr lang="zh-TW" altLang="en-US" dirty="0">
                <a:solidFill>
                  <a:srgbClr val="FF0000"/>
                </a:solidFill>
              </a:rPr>
              <a:t>廣告</a:t>
            </a:r>
            <a:endParaRPr lang="en-US" dirty="0">
              <a:solidFill>
                <a:srgbClr val="FF0000"/>
              </a:solidFill>
            </a:endParaRPr>
          </a:p>
        </p:txBody>
      </p:sp>
    </p:spTree>
    <p:extLst>
      <p:ext uri="{BB962C8B-B14F-4D97-AF65-F5344CB8AC3E}">
        <p14:creationId xmlns:p14="http://schemas.microsoft.com/office/powerpoint/2010/main" val="28463638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Typical Twitter Marketing </a:t>
            </a:r>
            <a:r>
              <a:rPr lang="en-US" dirty="0" smtClean="0"/>
              <a:t>Campaign</a:t>
            </a:r>
            <a:br>
              <a:rPr lang="en-US" dirty="0" smtClean="0"/>
            </a:br>
            <a:r>
              <a:rPr lang="zh-TW" altLang="en-US" dirty="0" smtClean="0">
                <a:solidFill>
                  <a:srgbClr val="FF0000"/>
                </a:solidFill>
              </a:rPr>
              <a:t>典型推特營銷活</a:t>
            </a:r>
            <a:r>
              <a:rPr lang="zh-TW" altLang="en-US" dirty="0">
                <a:solidFill>
                  <a:srgbClr val="FF0000"/>
                </a:solidFill>
              </a:rPr>
              <a:t>動</a:t>
            </a:r>
            <a:endParaRPr lang="en-US" dirty="0">
              <a:solidFill>
                <a:srgbClr val="FF0000"/>
              </a:solidFill>
            </a:endParaRPr>
          </a:p>
        </p:txBody>
      </p:sp>
      <p:sp>
        <p:nvSpPr>
          <p:cNvPr id="3" name="Content Placeholder 2"/>
          <p:cNvSpPr>
            <a:spLocks noGrp="1"/>
          </p:cNvSpPr>
          <p:nvPr>
            <p:ph idx="1"/>
          </p:nvPr>
        </p:nvSpPr>
        <p:spPr>
          <a:xfrm>
            <a:off x="457200" y="1447800"/>
            <a:ext cx="8229600" cy="4525963"/>
          </a:xfrm>
        </p:spPr>
        <p:txBody>
          <a:bodyPr/>
          <a:lstStyle/>
          <a:p>
            <a:pPr>
              <a:defRPr/>
            </a:pPr>
            <a:r>
              <a:rPr lang="en-US" dirty="0"/>
              <a:t>Follow others relevant to your content and </a:t>
            </a:r>
            <a:r>
              <a:rPr lang="en-US" dirty="0" smtClean="0"/>
              <a:t>conversation</a:t>
            </a:r>
            <a:r>
              <a:rPr lang="zh-TW" altLang="en-US" dirty="0" smtClean="0"/>
              <a:t> </a:t>
            </a:r>
            <a:r>
              <a:rPr lang="zh-TW" altLang="en-US" dirty="0" smtClean="0">
                <a:solidFill>
                  <a:srgbClr val="FF0000"/>
                </a:solidFill>
              </a:rPr>
              <a:t>跟隨</a:t>
            </a:r>
            <a:r>
              <a:rPr lang="zh-TW" altLang="en-US" dirty="0">
                <a:solidFill>
                  <a:srgbClr val="FF0000"/>
                </a:solidFill>
              </a:rPr>
              <a:t>與您的內容和對話相關的其他人</a:t>
            </a:r>
            <a:endParaRPr lang="en-US" dirty="0">
              <a:solidFill>
                <a:srgbClr val="FF0000"/>
              </a:solidFill>
            </a:endParaRPr>
          </a:p>
          <a:p>
            <a:pPr>
              <a:defRPr/>
            </a:pPr>
            <a:r>
              <a:rPr lang="en-US" dirty="0"/>
              <a:t>Experiment with simple Promoted </a:t>
            </a:r>
            <a:r>
              <a:rPr lang="en-US" dirty="0" smtClean="0"/>
              <a:t>Tweets</a:t>
            </a:r>
          </a:p>
          <a:p>
            <a:pPr>
              <a:defRPr/>
            </a:pPr>
            <a:r>
              <a:rPr lang="zh-TW" altLang="en-US" dirty="0" smtClean="0">
                <a:solidFill>
                  <a:srgbClr val="FF0000"/>
                </a:solidFill>
              </a:rPr>
              <a:t>試用</a:t>
            </a:r>
            <a:r>
              <a:rPr lang="zh-TW" altLang="en-US" dirty="0">
                <a:solidFill>
                  <a:srgbClr val="FF0000"/>
                </a:solidFill>
              </a:rPr>
              <a:t>簡單的推薦推文</a:t>
            </a:r>
            <a:endParaRPr lang="en-US" dirty="0">
              <a:solidFill>
                <a:srgbClr val="FF0000"/>
              </a:solidFill>
            </a:endParaRPr>
          </a:p>
          <a:p>
            <a:pPr>
              <a:defRPr/>
            </a:pPr>
            <a:r>
              <a:rPr lang="en-US" dirty="0"/>
              <a:t>For larger budgets, use Promoted Trends and TV ad </a:t>
            </a:r>
            <a:r>
              <a:rPr lang="en-US" dirty="0" smtClean="0"/>
              <a:t>retargeting</a:t>
            </a:r>
            <a:r>
              <a:rPr lang="zh-TW" altLang="en-US" dirty="0" smtClean="0"/>
              <a:t> </a:t>
            </a:r>
            <a:r>
              <a:rPr lang="zh-TW" altLang="en-US" dirty="0" smtClean="0">
                <a:solidFill>
                  <a:srgbClr val="FF0000"/>
                </a:solidFill>
              </a:rPr>
              <a:t>對於</a:t>
            </a:r>
            <a:r>
              <a:rPr lang="zh-TW" altLang="en-US" dirty="0">
                <a:solidFill>
                  <a:srgbClr val="FF0000"/>
                </a:solidFill>
              </a:rPr>
              <a:t>較大的預算</a:t>
            </a:r>
            <a:r>
              <a:rPr lang="zh-TW" altLang="en-US" dirty="0" smtClean="0">
                <a:solidFill>
                  <a:srgbClr val="FF0000"/>
                </a:solidFill>
              </a:rPr>
              <a:t>，使用</a:t>
            </a:r>
            <a:r>
              <a:rPr lang="zh-TW" altLang="en-US" dirty="0">
                <a:solidFill>
                  <a:srgbClr val="FF0000"/>
                </a:solidFill>
              </a:rPr>
              <a:t>推廣趨勢和電視</a:t>
            </a:r>
            <a:r>
              <a:rPr lang="zh-TW" altLang="en-US" dirty="0" smtClean="0">
                <a:solidFill>
                  <a:srgbClr val="FF0000"/>
                </a:solidFill>
              </a:rPr>
              <a:t>廣告再行</a:t>
            </a:r>
            <a:r>
              <a:rPr lang="zh-TW" altLang="en-US" dirty="0">
                <a:solidFill>
                  <a:srgbClr val="FF0000"/>
                </a:solidFill>
              </a:rPr>
              <a:t>銷</a:t>
            </a:r>
            <a:endParaRPr lang="en-US" dirty="0">
              <a:solidFill>
                <a:srgbClr val="FF0000"/>
              </a:solidFill>
            </a:endParaRPr>
          </a:p>
          <a:p>
            <a:pPr>
              <a:defRPr/>
            </a:pPr>
            <a:r>
              <a:rPr lang="en-US" dirty="0"/>
              <a:t>For retail business local sales, build Lead Generation </a:t>
            </a:r>
            <a:r>
              <a:rPr lang="en-US" dirty="0" smtClean="0"/>
              <a:t>Card</a:t>
            </a:r>
            <a:r>
              <a:rPr lang="zh-TW" altLang="en-US" dirty="0" smtClean="0"/>
              <a:t> </a:t>
            </a:r>
            <a:r>
              <a:rPr lang="zh-TW" altLang="en-US" dirty="0" smtClean="0">
                <a:solidFill>
                  <a:srgbClr val="FF0000"/>
                </a:solidFill>
              </a:rPr>
              <a:t>對於</a:t>
            </a:r>
            <a:r>
              <a:rPr lang="zh-TW" altLang="en-US" dirty="0">
                <a:solidFill>
                  <a:srgbClr val="FF0000"/>
                </a:solidFill>
              </a:rPr>
              <a:t>零售業務本地銷售，</a:t>
            </a:r>
            <a:r>
              <a:rPr lang="zh-TW" altLang="en-US" dirty="0" smtClean="0">
                <a:solidFill>
                  <a:srgbClr val="FF0000"/>
                </a:solidFill>
              </a:rPr>
              <a:t>建立</a:t>
            </a:r>
            <a:r>
              <a:rPr lang="zh-TW" altLang="en-US" dirty="0">
                <a:solidFill>
                  <a:srgbClr val="FF0000"/>
                </a:solidFill>
              </a:rPr>
              <a:t>潛在客戶開發卡</a:t>
            </a:r>
            <a:endParaRPr lang="en-US" altLang="zh-TW" dirty="0">
              <a:solidFill>
                <a:srgbClr val="FF0000"/>
              </a:solidFill>
            </a:endParaRPr>
          </a:p>
          <a:p>
            <a:pPr>
              <a:defRPr/>
            </a:pPr>
            <a:endParaRPr lang="en-US" dirty="0"/>
          </a:p>
        </p:txBody>
      </p:sp>
    </p:spTree>
    <p:extLst>
      <p:ext uri="{BB962C8B-B14F-4D97-AF65-F5344CB8AC3E}">
        <p14:creationId xmlns:p14="http://schemas.microsoft.com/office/powerpoint/2010/main" val="72762594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Measuring Twitter Marketing </a:t>
            </a:r>
            <a:r>
              <a:rPr lang="en-US" dirty="0" smtClean="0"/>
              <a:t>Results</a:t>
            </a:r>
            <a:br>
              <a:rPr lang="en-US" dirty="0" smtClean="0"/>
            </a:br>
            <a:r>
              <a:rPr lang="zh-TW" altLang="en-US" dirty="0" smtClean="0">
                <a:solidFill>
                  <a:srgbClr val="FF0000"/>
                </a:solidFill>
              </a:rPr>
              <a:t>測量推特的</a:t>
            </a:r>
            <a:r>
              <a:rPr lang="zh-TW" altLang="en-US" dirty="0">
                <a:solidFill>
                  <a:srgbClr val="FF0000"/>
                </a:solidFill>
              </a:rPr>
              <a:t>營銷結果</a:t>
            </a:r>
            <a:endParaRPr lang="en-US" dirty="0">
              <a:solidFill>
                <a:srgbClr val="FF0000"/>
              </a:solidFill>
            </a:endParaRPr>
          </a:p>
        </p:txBody>
      </p:sp>
      <p:sp>
        <p:nvSpPr>
          <p:cNvPr id="3" name="Content Placeholder 2"/>
          <p:cNvSpPr>
            <a:spLocks noGrp="1"/>
          </p:cNvSpPr>
          <p:nvPr>
            <p:ph idx="1"/>
          </p:nvPr>
        </p:nvSpPr>
        <p:spPr/>
        <p:txBody>
          <a:bodyPr/>
          <a:lstStyle/>
          <a:p>
            <a:pPr>
              <a:defRPr/>
            </a:pPr>
            <a:r>
              <a:rPr lang="en-US" altLang="en-US" dirty="0"/>
              <a:t>Similar to Facebook </a:t>
            </a:r>
            <a:r>
              <a:rPr lang="en-US" altLang="en-US" dirty="0" smtClean="0"/>
              <a:t>results</a:t>
            </a:r>
            <a:r>
              <a:rPr lang="zh-TW" altLang="en-US" dirty="0" smtClean="0">
                <a:solidFill>
                  <a:srgbClr val="FF0000"/>
                </a:solidFill>
              </a:rPr>
              <a:t>類似臉書的</a:t>
            </a:r>
            <a:r>
              <a:rPr lang="zh-TW" altLang="en-US" dirty="0">
                <a:solidFill>
                  <a:srgbClr val="FF0000"/>
                </a:solidFill>
              </a:rPr>
              <a:t>結果</a:t>
            </a:r>
            <a:endParaRPr lang="en-US" altLang="en-US" dirty="0">
              <a:solidFill>
                <a:srgbClr val="FF0000"/>
              </a:solidFill>
            </a:endParaRPr>
          </a:p>
          <a:p>
            <a:pPr lvl="1">
              <a:defRPr/>
            </a:pPr>
            <a:r>
              <a:rPr lang="en-US" altLang="en-US" dirty="0"/>
              <a:t>Fan acquisition, engagement, amplification, community, brand </a:t>
            </a:r>
            <a:r>
              <a:rPr lang="en-US" altLang="en-US" dirty="0" smtClean="0"/>
              <a:t>strength/sales</a:t>
            </a:r>
            <a:r>
              <a:rPr lang="zh-TW" altLang="en-US" dirty="0" smtClean="0"/>
              <a:t> </a:t>
            </a:r>
            <a:r>
              <a:rPr lang="zh-TW" altLang="en-US" dirty="0" smtClean="0">
                <a:solidFill>
                  <a:srgbClr val="FF0000"/>
                </a:solidFill>
              </a:rPr>
              <a:t>粉絲獲</a:t>
            </a:r>
            <a:r>
              <a:rPr lang="zh-TW" altLang="en-US" dirty="0">
                <a:solidFill>
                  <a:srgbClr val="FF0000"/>
                </a:solidFill>
              </a:rPr>
              <a:t>得</a:t>
            </a:r>
            <a:r>
              <a:rPr lang="zh-TW" altLang="en-US" dirty="0" smtClean="0">
                <a:solidFill>
                  <a:srgbClr val="FF0000"/>
                </a:solidFill>
              </a:rPr>
              <a:t>，</a:t>
            </a:r>
            <a:r>
              <a:rPr lang="zh-TW" altLang="en-US" dirty="0">
                <a:solidFill>
                  <a:srgbClr val="FF0000"/>
                </a:solidFill>
              </a:rPr>
              <a:t>參與，放大，社區，品牌實力</a:t>
            </a:r>
            <a:r>
              <a:rPr lang="en-US" altLang="zh-TW" dirty="0">
                <a:solidFill>
                  <a:srgbClr val="FF0000"/>
                </a:solidFill>
              </a:rPr>
              <a:t>/</a:t>
            </a:r>
            <a:r>
              <a:rPr lang="zh-TW" altLang="en-US" dirty="0">
                <a:solidFill>
                  <a:srgbClr val="FF0000"/>
                </a:solidFill>
              </a:rPr>
              <a:t>銷售</a:t>
            </a:r>
            <a:endParaRPr lang="en-US" altLang="en-US" dirty="0">
              <a:solidFill>
                <a:srgbClr val="FF0000"/>
              </a:solidFill>
            </a:endParaRPr>
          </a:p>
          <a:p>
            <a:pPr>
              <a:defRPr/>
            </a:pPr>
            <a:r>
              <a:rPr lang="en-US" altLang="en-US" dirty="0"/>
              <a:t>Analytics </a:t>
            </a:r>
            <a:r>
              <a:rPr lang="en-US" altLang="en-US" dirty="0" smtClean="0"/>
              <a:t>tools</a:t>
            </a:r>
            <a:r>
              <a:rPr lang="zh-TW" altLang="en-US" dirty="0" smtClean="0"/>
              <a:t> </a:t>
            </a:r>
            <a:r>
              <a:rPr lang="zh-TW" altLang="en-US" dirty="0" smtClean="0">
                <a:solidFill>
                  <a:srgbClr val="FF0000"/>
                </a:solidFill>
              </a:rPr>
              <a:t>分析</a:t>
            </a:r>
            <a:r>
              <a:rPr lang="zh-TW" altLang="en-US" dirty="0">
                <a:solidFill>
                  <a:srgbClr val="FF0000"/>
                </a:solidFill>
              </a:rPr>
              <a:t>工具</a:t>
            </a:r>
            <a:endParaRPr lang="en-US" altLang="en-US" dirty="0">
              <a:solidFill>
                <a:srgbClr val="FF0000"/>
              </a:solidFill>
            </a:endParaRPr>
          </a:p>
          <a:p>
            <a:pPr lvl="1">
              <a:defRPr/>
            </a:pPr>
            <a:r>
              <a:rPr lang="en-US" altLang="en-US" dirty="0"/>
              <a:t>Twitter</a:t>
            </a:r>
            <a:r>
              <a:rPr lang="ja-JP" altLang="en-US" dirty="0"/>
              <a:t>’</a:t>
            </a:r>
            <a:r>
              <a:rPr lang="en-US" altLang="ja-JP" dirty="0"/>
              <a:t>s real-time </a:t>
            </a:r>
            <a:r>
              <a:rPr lang="en-US" altLang="ja-JP" dirty="0" smtClean="0"/>
              <a:t>dashboard</a:t>
            </a:r>
            <a:r>
              <a:rPr lang="zh-TW" altLang="en-US" dirty="0" smtClean="0"/>
              <a:t> </a:t>
            </a:r>
            <a:r>
              <a:rPr lang="zh-TW" altLang="en-US" dirty="0" smtClean="0">
                <a:solidFill>
                  <a:srgbClr val="FF0000"/>
                </a:solidFill>
              </a:rPr>
              <a:t>推特的即時</a:t>
            </a:r>
            <a:r>
              <a:rPr lang="zh-TW" altLang="en-US" dirty="0">
                <a:solidFill>
                  <a:srgbClr val="FF0000"/>
                </a:solidFill>
              </a:rPr>
              <a:t>儀表板</a:t>
            </a:r>
            <a:endParaRPr lang="en-US" altLang="ja-JP" dirty="0">
              <a:solidFill>
                <a:srgbClr val="FF0000"/>
              </a:solidFill>
            </a:endParaRPr>
          </a:p>
          <a:p>
            <a:pPr lvl="1">
              <a:defRPr/>
            </a:pPr>
            <a:r>
              <a:rPr lang="en-US" altLang="en-US" dirty="0"/>
              <a:t>Twitter</a:t>
            </a:r>
            <a:r>
              <a:rPr lang="ja-JP" altLang="en-US" dirty="0"/>
              <a:t>’</a:t>
            </a:r>
            <a:r>
              <a:rPr lang="en-US" altLang="ja-JP" dirty="0"/>
              <a:t>s Timeline activity and Followers </a:t>
            </a:r>
            <a:r>
              <a:rPr lang="en-US" altLang="ja-JP" dirty="0" smtClean="0"/>
              <a:t>dashboards</a:t>
            </a:r>
          </a:p>
          <a:p>
            <a:pPr lvl="1">
              <a:defRPr/>
            </a:pPr>
            <a:r>
              <a:rPr lang="zh-TW" altLang="en-US" dirty="0" smtClean="0">
                <a:solidFill>
                  <a:srgbClr val="FF0000"/>
                </a:solidFill>
              </a:rPr>
              <a:t>推特的</a:t>
            </a:r>
            <a:r>
              <a:rPr lang="zh-TW" altLang="en-US" dirty="0">
                <a:solidFill>
                  <a:srgbClr val="FF0000"/>
                </a:solidFill>
              </a:rPr>
              <a:t>時間線活動</a:t>
            </a:r>
            <a:r>
              <a:rPr lang="zh-TW" altLang="en-US" dirty="0" smtClean="0">
                <a:solidFill>
                  <a:srgbClr val="FF0000"/>
                </a:solidFill>
              </a:rPr>
              <a:t>和追隨者</a:t>
            </a:r>
            <a:r>
              <a:rPr lang="zh-TW" altLang="en-US" dirty="0">
                <a:solidFill>
                  <a:srgbClr val="FF0000"/>
                </a:solidFill>
              </a:rPr>
              <a:t>儀表板</a:t>
            </a:r>
            <a:endParaRPr lang="en-US" altLang="ja-JP" dirty="0">
              <a:solidFill>
                <a:srgbClr val="FF0000"/>
              </a:solidFill>
            </a:endParaRPr>
          </a:p>
          <a:p>
            <a:pPr lvl="1">
              <a:defRPr/>
            </a:pPr>
            <a:r>
              <a:rPr lang="en-US" altLang="en-US" dirty="0"/>
              <a:t>Third-party </a:t>
            </a:r>
            <a:r>
              <a:rPr lang="en-US" altLang="en-US" dirty="0" smtClean="0"/>
              <a:t>tools</a:t>
            </a:r>
            <a:r>
              <a:rPr lang="zh-TW" altLang="en-US" dirty="0" smtClean="0"/>
              <a:t> </a:t>
            </a:r>
            <a:r>
              <a:rPr lang="zh-TW" altLang="en-US" dirty="0" smtClean="0">
                <a:solidFill>
                  <a:srgbClr val="FF0000"/>
                </a:solidFill>
              </a:rPr>
              <a:t>第三</a:t>
            </a:r>
            <a:r>
              <a:rPr lang="zh-TW" altLang="en-US" dirty="0">
                <a:solidFill>
                  <a:srgbClr val="FF0000"/>
                </a:solidFill>
              </a:rPr>
              <a:t>方工具</a:t>
            </a:r>
            <a:endParaRPr lang="en-US" altLang="en-US" dirty="0">
              <a:solidFill>
                <a:srgbClr val="FF0000"/>
              </a:solidFill>
            </a:endParaRPr>
          </a:p>
          <a:p>
            <a:pPr lvl="2">
              <a:defRPr/>
            </a:pPr>
            <a:r>
              <a:rPr lang="en-US" altLang="en-US" dirty="0"/>
              <a:t>TweetDeck, Twitalyzer, </a:t>
            </a:r>
            <a:r>
              <a:rPr lang="en-US" altLang="en-US" dirty="0" smtClean="0"/>
              <a:t>BackTweets</a:t>
            </a:r>
          </a:p>
          <a:p>
            <a:pPr lvl="2">
              <a:defRPr/>
            </a:pPr>
            <a:r>
              <a:rPr lang="zh-TW" altLang="en-US" dirty="0" smtClean="0">
                <a:solidFill>
                  <a:srgbClr val="FF0000"/>
                </a:solidFill>
              </a:rPr>
              <a:t>推特甲板</a:t>
            </a:r>
            <a:r>
              <a:rPr lang="en-US" altLang="zh-TW" dirty="0" smtClean="0">
                <a:solidFill>
                  <a:srgbClr val="FF0000"/>
                </a:solidFill>
              </a:rPr>
              <a:t>, </a:t>
            </a:r>
            <a:r>
              <a:rPr lang="zh-TW" altLang="en-US" dirty="0" smtClean="0">
                <a:solidFill>
                  <a:srgbClr val="FF0000"/>
                </a:solidFill>
              </a:rPr>
              <a:t>推特分析者</a:t>
            </a:r>
            <a:r>
              <a:rPr lang="en-US" altLang="zh-TW" dirty="0" smtClean="0">
                <a:solidFill>
                  <a:srgbClr val="FF0000"/>
                </a:solidFill>
              </a:rPr>
              <a:t>,</a:t>
            </a:r>
            <a:r>
              <a:rPr lang="zh-TW" altLang="en-US" dirty="0" smtClean="0">
                <a:solidFill>
                  <a:srgbClr val="FF0000"/>
                </a:solidFill>
              </a:rPr>
              <a:t> 回推</a:t>
            </a:r>
            <a:r>
              <a:rPr lang="zh-TW" altLang="en-US" dirty="0">
                <a:solidFill>
                  <a:srgbClr val="FF0000"/>
                </a:solidFill>
              </a:rPr>
              <a:t>文</a:t>
            </a:r>
            <a:endParaRPr lang="en-US" altLang="en-US" dirty="0">
              <a:solidFill>
                <a:srgbClr val="FF0000"/>
              </a:solidFill>
            </a:endParaRPr>
          </a:p>
        </p:txBody>
      </p:sp>
    </p:spTree>
    <p:extLst>
      <p:ext uri="{BB962C8B-B14F-4D97-AF65-F5344CB8AC3E}">
        <p14:creationId xmlns:p14="http://schemas.microsoft.com/office/powerpoint/2010/main" val="33703023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E-commerce 2017  </a:t>
            </a:r>
            <a:br>
              <a:rPr lang="en-US" dirty="0"/>
            </a:br>
            <a:r>
              <a:rPr lang="en-US" dirty="0"/>
              <a:t>business. technology. society.</a:t>
            </a:r>
          </a:p>
        </p:txBody>
      </p:sp>
      <p:sp>
        <p:nvSpPr>
          <p:cNvPr id="3" name="Text Placeholder 2"/>
          <p:cNvSpPr>
            <a:spLocks noGrp="1"/>
          </p:cNvSpPr>
          <p:nvPr>
            <p:ph type="body" sz="quarter" idx="13"/>
          </p:nvPr>
        </p:nvSpPr>
        <p:spPr>
          <a:xfrm>
            <a:off x="457200" y="1300845"/>
            <a:ext cx="8229600" cy="478970"/>
          </a:xfrm>
        </p:spPr>
        <p:txBody>
          <a:bodyPr/>
          <a:lstStyle/>
          <a:p>
            <a:r>
              <a:rPr lang="en-US" dirty="0"/>
              <a:t>13</a:t>
            </a:r>
            <a:r>
              <a:rPr lang="en-US" baseline="30000" dirty="0"/>
              <a:t>th</a:t>
            </a:r>
            <a:r>
              <a:rPr lang="en-US" dirty="0"/>
              <a:t> edition</a:t>
            </a:r>
          </a:p>
        </p:txBody>
      </p:sp>
      <p:sp>
        <p:nvSpPr>
          <p:cNvPr id="4" name="Text Placeholder 3"/>
          <p:cNvSpPr>
            <a:spLocks noGrp="1"/>
          </p:cNvSpPr>
          <p:nvPr>
            <p:ph type="body" sz="quarter" idx="14"/>
          </p:nvPr>
        </p:nvSpPr>
        <p:spPr/>
        <p:txBody>
          <a:bodyPr/>
          <a:lstStyle/>
          <a:p>
            <a:r>
              <a:rPr lang="en-US" dirty="0"/>
              <a:t>Chapter 7</a:t>
            </a:r>
          </a:p>
        </p:txBody>
      </p:sp>
      <p:sp>
        <p:nvSpPr>
          <p:cNvPr id="5" name="Text Placeholder 4"/>
          <p:cNvSpPr>
            <a:spLocks noGrp="1"/>
          </p:cNvSpPr>
          <p:nvPr>
            <p:ph type="body" sz="quarter" idx="15"/>
          </p:nvPr>
        </p:nvSpPr>
        <p:spPr/>
        <p:txBody>
          <a:bodyPr/>
          <a:lstStyle/>
          <a:p>
            <a:r>
              <a:rPr lang="en-US" dirty="0"/>
              <a:t>Social, Mobile, and Local Marketing</a:t>
            </a:r>
          </a:p>
          <a:p>
            <a:endParaRPr lang="en-US" dirty="0"/>
          </a:p>
          <a:p>
            <a:r>
              <a:rPr lang="zh-TW" altLang="en-US" dirty="0">
                <a:highlight>
                  <a:srgbClr val="FFFF00"/>
                </a:highlight>
              </a:rPr>
              <a:t>社交裝置地方性營銷</a:t>
            </a:r>
            <a:endParaRPr lang="en-US" dirty="0">
              <a:highlight>
                <a:srgbClr val="FFFF00"/>
              </a:highlight>
            </a:endParaRPr>
          </a:p>
        </p:txBody>
      </p:sp>
      <p:pic>
        <p:nvPicPr>
          <p:cNvPr id="6" name="Picture 5" descr="Image of book cove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600" y="2057476"/>
            <a:ext cx="2940655" cy="376388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4526467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097280"/>
          </a:xfrm>
        </p:spPr>
        <p:txBody>
          <a:bodyPr/>
          <a:lstStyle/>
          <a:p>
            <a:r>
              <a:rPr lang="en-US" dirty="0"/>
              <a:t>Pinterest </a:t>
            </a:r>
            <a:r>
              <a:rPr lang="en-US" dirty="0" smtClean="0"/>
              <a:t>Marketing</a:t>
            </a:r>
            <a:r>
              <a:rPr lang="zh-TW" altLang="en-US" dirty="0" smtClean="0"/>
              <a:t> </a:t>
            </a:r>
            <a:r>
              <a:rPr lang="zh-TW" altLang="en-US" b="0" dirty="0" smtClean="0">
                <a:solidFill>
                  <a:srgbClr val="FF0000"/>
                </a:solidFill>
              </a:rPr>
              <a:t>繽趣營銷</a:t>
            </a:r>
            <a:endParaRPr lang="en-US" dirty="0">
              <a:solidFill>
                <a:srgbClr val="FF0000"/>
              </a:solidFill>
            </a:endParaRPr>
          </a:p>
        </p:txBody>
      </p:sp>
      <p:sp>
        <p:nvSpPr>
          <p:cNvPr id="3" name="Content Placeholder 2"/>
          <p:cNvSpPr>
            <a:spLocks noGrp="1"/>
          </p:cNvSpPr>
          <p:nvPr>
            <p:ph idx="1"/>
          </p:nvPr>
        </p:nvSpPr>
        <p:spPr>
          <a:xfrm>
            <a:off x="457200" y="1524000"/>
            <a:ext cx="8229600" cy="4525963"/>
          </a:xfrm>
        </p:spPr>
        <p:txBody>
          <a:bodyPr/>
          <a:lstStyle/>
          <a:p>
            <a:r>
              <a:rPr lang="en-US" sz="2400" dirty="0"/>
              <a:t>One of the fastest-growing and largest image-sharing </a:t>
            </a:r>
            <a:r>
              <a:rPr lang="en-US" sz="2400" dirty="0" smtClean="0"/>
              <a:t>sites</a:t>
            </a:r>
          </a:p>
          <a:p>
            <a:r>
              <a:rPr lang="zh-TW" altLang="en-US" sz="2400" dirty="0">
                <a:solidFill>
                  <a:srgbClr val="FF0000"/>
                </a:solidFill>
              </a:rPr>
              <a:t>成長最快，規模最大的圖片分享網站之一</a:t>
            </a:r>
            <a:endParaRPr lang="en-US" sz="2400" dirty="0">
              <a:solidFill>
                <a:srgbClr val="FF0000"/>
              </a:solidFill>
            </a:endParaRPr>
          </a:p>
          <a:p>
            <a:r>
              <a:rPr lang="en-US" sz="2400" dirty="0"/>
              <a:t>Enables users to talk about brands using pictures rather than </a:t>
            </a:r>
            <a:r>
              <a:rPr lang="en-US" sz="2400" dirty="0" smtClean="0"/>
              <a:t>words</a:t>
            </a:r>
            <a:r>
              <a:rPr lang="zh-TW" altLang="en-US" sz="2400" dirty="0" smtClean="0"/>
              <a:t> </a:t>
            </a:r>
            <a:r>
              <a:rPr lang="zh-TW" altLang="en-US" sz="2400" dirty="0" smtClean="0">
                <a:solidFill>
                  <a:srgbClr val="FF0000"/>
                </a:solidFill>
              </a:rPr>
              <a:t>使用</a:t>
            </a:r>
            <a:r>
              <a:rPr lang="zh-TW" altLang="en-US" sz="2400" dirty="0">
                <a:solidFill>
                  <a:srgbClr val="FF0000"/>
                </a:solidFill>
              </a:rPr>
              <a:t>戶能夠使用圖片而不是文字來談論品牌</a:t>
            </a:r>
            <a:endParaRPr lang="en-US" sz="2400" dirty="0">
              <a:solidFill>
                <a:srgbClr val="FF0000"/>
              </a:solidFill>
            </a:endParaRPr>
          </a:p>
          <a:p>
            <a:r>
              <a:rPr lang="en-US" sz="2400" dirty="0"/>
              <a:t>Features include</a:t>
            </a:r>
            <a:r>
              <a:rPr lang="en-US" sz="2400" dirty="0" smtClean="0"/>
              <a:t>:</a:t>
            </a:r>
            <a:r>
              <a:rPr lang="zh-TW" altLang="en-US" sz="2400" dirty="0" smtClean="0"/>
              <a:t> </a:t>
            </a:r>
            <a:r>
              <a:rPr lang="zh-TW" altLang="en-US" sz="2400" dirty="0" smtClean="0">
                <a:solidFill>
                  <a:srgbClr val="FF0000"/>
                </a:solidFill>
              </a:rPr>
              <a:t>功能包括</a:t>
            </a:r>
            <a:endParaRPr lang="en-US" sz="2400" dirty="0">
              <a:solidFill>
                <a:srgbClr val="FF0000"/>
              </a:solidFill>
            </a:endParaRPr>
          </a:p>
          <a:p>
            <a:pPr lvl="1"/>
            <a:r>
              <a:rPr lang="en-US" dirty="0"/>
              <a:t>Pins and re-pins to </a:t>
            </a:r>
            <a:r>
              <a:rPr lang="en-US" dirty="0" smtClean="0"/>
              <a:t>boards</a:t>
            </a:r>
            <a:r>
              <a:rPr lang="zh-TW" altLang="en-US" dirty="0" smtClean="0"/>
              <a:t>   </a:t>
            </a:r>
            <a:r>
              <a:rPr lang="en-US" altLang="zh-TW" dirty="0" smtClean="0">
                <a:solidFill>
                  <a:srgbClr val="FF0000"/>
                </a:solidFill>
              </a:rPr>
              <a:t>Pins and re-pins</a:t>
            </a:r>
            <a:r>
              <a:rPr lang="zh-TW" altLang="en-US" dirty="0" smtClean="0">
                <a:solidFill>
                  <a:srgbClr val="FF0000"/>
                </a:solidFill>
              </a:rPr>
              <a:t>到板子</a:t>
            </a:r>
            <a:endParaRPr lang="en-US" dirty="0">
              <a:solidFill>
                <a:srgbClr val="FF0000"/>
              </a:solidFill>
            </a:endParaRPr>
          </a:p>
          <a:p>
            <a:pPr lvl="1"/>
            <a:r>
              <a:rPr lang="en-US" dirty="0" smtClean="0"/>
              <a:t>Share</a:t>
            </a:r>
            <a:r>
              <a:rPr lang="zh-TW" altLang="en-US" dirty="0" smtClean="0"/>
              <a:t> </a:t>
            </a:r>
            <a:r>
              <a:rPr lang="zh-TW" altLang="en-US" dirty="0" smtClean="0">
                <a:solidFill>
                  <a:srgbClr val="FF0000"/>
                </a:solidFill>
              </a:rPr>
              <a:t>分享</a:t>
            </a:r>
            <a:endParaRPr lang="en-US" dirty="0">
              <a:solidFill>
                <a:srgbClr val="FF0000"/>
              </a:solidFill>
            </a:endParaRPr>
          </a:p>
          <a:p>
            <a:pPr lvl="1"/>
            <a:r>
              <a:rPr lang="en-US" dirty="0" smtClean="0"/>
              <a:t>Follow</a:t>
            </a:r>
            <a:r>
              <a:rPr lang="zh-TW" altLang="en-US" dirty="0" smtClean="0"/>
              <a:t> </a:t>
            </a:r>
            <a:r>
              <a:rPr lang="zh-TW" altLang="en-US" dirty="0" smtClean="0">
                <a:solidFill>
                  <a:srgbClr val="FF0000"/>
                </a:solidFill>
              </a:rPr>
              <a:t>跟隨</a:t>
            </a:r>
            <a:endParaRPr lang="en-US" dirty="0">
              <a:solidFill>
                <a:srgbClr val="FF0000"/>
              </a:solidFill>
            </a:endParaRPr>
          </a:p>
          <a:p>
            <a:pPr lvl="1"/>
            <a:r>
              <a:rPr lang="en-US" dirty="0" smtClean="0"/>
              <a:t>Contributors</a:t>
            </a:r>
            <a:r>
              <a:rPr lang="zh-TW" altLang="en-US" dirty="0" smtClean="0"/>
              <a:t> </a:t>
            </a:r>
            <a:r>
              <a:rPr lang="zh-TW" altLang="en-US" dirty="0" smtClean="0">
                <a:solidFill>
                  <a:srgbClr val="FF0000"/>
                </a:solidFill>
              </a:rPr>
              <a:t>貢獻</a:t>
            </a:r>
            <a:r>
              <a:rPr lang="zh-TW" altLang="en-US" dirty="0">
                <a:solidFill>
                  <a:srgbClr val="FF0000"/>
                </a:solidFill>
              </a:rPr>
              <a:t>者</a:t>
            </a:r>
            <a:endParaRPr lang="en-US" dirty="0">
              <a:solidFill>
                <a:srgbClr val="FF0000"/>
              </a:solidFill>
            </a:endParaRPr>
          </a:p>
          <a:p>
            <a:pPr lvl="1"/>
            <a:r>
              <a:rPr lang="en-US" dirty="0"/>
              <a:t>Links to </a:t>
            </a:r>
            <a:r>
              <a:rPr lang="en-US" dirty="0" smtClean="0"/>
              <a:t>URLS</a:t>
            </a:r>
            <a:r>
              <a:rPr lang="zh-TW" altLang="en-US" dirty="0" smtClean="0"/>
              <a:t> </a:t>
            </a:r>
            <a:r>
              <a:rPr lang="zh-TW" altLang="en-US" dirty="0" smtClean="0">
                <a:solidFill>
                  <a:srgbClr val="FF0000"/>
                </a:solidFill>
              </a:rPr>
              <a:t>鏈</a:t>
            </a:r>
            <a:r>
              <a:rPr lang="zh-TW" altLang="en-US" dirty="0">
                <a:solidFill>
                  <a:srgbClr val="FF0000"/>
                </a:solidFill>
              </a:rPr>
              <a:t>接到</a:t>
            </a:r>
            <a:r>
              <a:rPr lang="en-US" altLang="zh-TW" dirty="0">
                <a:solidFill>
                  <a:srgbClr val="FF0000"/>
                </a:solidFill>
              </a:rPr>
              <a:t>URL</a:t>
            </a:r>
            <a:endParaRPr lang="en-US" dirty="0">
              <a:solidFill>
                <a:srgbClr val="FF0000"/>
              </a:solidFill>
            </a:endParaRPr>
          </a:p>
          <a:p>
            <a:pPr lvl="1"/>
            <a:r>
              <a:rPr lang="en-US" dirty="0"/>
              <a:t>Price </a:t>
            </a:r>
            <a:r>
              <a:rPr lang="en-US" dirty="0" smtClean="0"/>
              <a:t>displays </a:t>
            </a:r>
            <a:r>
              <a:rPr lang="zh-TW" altLang="en-US" dirty="0" smtClean="0">
                <a:solidFill>
                  <a:srgbClr val="FF0000"/>
                </a:solidFill>
              </a:rPr>
              <a:t>價格</a:t>
            </a:r>
            <a:r>
              <a:rPr lang="zh-TW" altLang="en-US" dirty="0">
                <a:solidFill>
                  <a:srgbClr val="FF0000"/>
                </a:solidFill>
              </a:rPr>
              <a:t>顯示</a:t>
            </a:r>
            <a:endParaRPr lang="en-US" dirty="0">
              <a:solidFill>
                <a:srgbClr val="FF0000"/>
              </a:solidFill>
            </a:endParaRPr>
          </a:p>
        </p:txBody>
      </p:sp>
    </p:spTree>
    <p:extLst>
      <p:ext uri="{BB962C8B-B14F-4D97-AF65-F5344CB8AC3E}">
        <p14:creationId xmlns:p14="http://schemas.microsoft.com/office/powerpoint/2010/main" val="25671689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Pinterest Marketing </a:t>
            </a:r>
            <a:r>
              <a:rPr lang="en-US" dirty="0" smtClean="0"/>
              <a:t>Tools</a:t>
            </a:r>
            <a:r>
              <a:rPr lang="zh-TW" altLang="en-US" dirty="0" smtClean="0"/>
              <a:t> </a:t>
            </a:r>
            <a:r>
              <a:rPr lang="zh-TW" altLang="en-US" dirty="0" smtClean="0">
                <a:solidFill>
                  <a:srgbClr val="FF0000"/>
                </a:solidFill>
              </a:rPr>
              <a:t>繽趣營銷工具</a:t>
            </a:r>
            <a:r>
              <a:rPr lang="en-US" altLang="zh-TW" dirty="0" smtClean="0"/>
              <a:t/>
            </a:r>
            <a:br>
              <a:rPr lang="en-US" altLang="zh-TW" dirty="0" smtClean="0"/>
            </a:br>
            <a:endParaRPr lang="en-US" dirty="0"/>
          </a:p>
        </p:txBody>
      </p:sp>
      <p:sp>
        <p:nvSpPr>
          <p:cNvPr id="3" name="Content Placeholder 2"/>
          <p:cNvSpPr>
            <a:spLocks noGrp="1"/>
          </p:cNvSpPr>
          <p:nvPr>
            <p:ph idx="1"/>
          </p:nvPr>
        </p:nvSpPr>
        <p:spPr>
          <a:xfrm>
            <a:off x="478971" y="914400"/>
            <a:ext cx="8229600" cy="4525963"/>
          </a:xfrm>
        </p:spPr>
        <p:txBody>
          <a:bodyPr/>
          <a:lstStyle/>
          <a:p>
            <a:pPr>
              <a:spcBef>
                <a:spcPts val="600"/>
              </a:spcBef>
              <a:defRPr/>
            </a:pPr>
            <a:r>
              <a:rPr lang="en-US" sz="2400" dirty="0"/>
              <a:t>Rich Pins, Promoted Pins, Cinematic </a:t>
            </a:r>
            <a:r>
              <a:rPr lang="en-US" sz="2400" dirty="0" smtClean="0"/>
              <a:t>Pins</a:t>
            </a:r>
          </a:p>
          <a:p>
            <a:pPr>
              <a:spcBef>
                <a:spcPts val="600"/>
              </a:spcBef>
              <a:defRPr/>
            </a:pPr>
            <a:r>
              <a:rPr lang="zh-TW" altLang="en-US" sz="2400" dirty="0" smtClean="0">
                <a:solidFill>
                  <a:srgbClr val="FF0000"/>
                </a:solidFill>
              </a:rPr>
              <a:t>豐富的</a:t>
            </a:r>
            <a:r>
              <a:rPr lang="en-US" altLang="zh-TW" sz="2400" dirty="0" smtClean="0">
                <a:solidFill>
                  <a:srgbClr val="FF0000"/>
                </a:solidFill>
              </a:rPr>
              <a:t>Pins</a:t>
            </a:r>
            <a:r>
              <a:rPr lang="zh-TW" altLang="en-US" sz="2400" dirty="0" smtClean="0">
                <a:solidFill>
                  <a:srgbClr val="FF0000"/>
                </a:solidFill>
              </a:rPr>
              <a:t>，推</a:t>
            </a:r>
            <a:r>
              <a:rPr lang="zh-TW" altLang="en-US" sz="2400" dirty="0">
                <a:solidFill>
                  <a:srgbClr val="FF0000"/>
                </a:solidFill>
              </a:rPr>
              <a:t>薦</a:t>
            </a:r>
            <a:r>
              <a:rPr lang="zh-TW" altLang="en-US" sz="2400" dirty="0" smtClean="0">
                <a:solidFill>
                  <a:srgbClr val="FF0000"/>
                </a:solidFill>
              </a:rPr>
              <a:t>的</a:t>
            </a:r>
            <a:r>
              <a:rPr lang="en-US" altLang="zh-TW" sz="2400" dirty="0" smtClean="0">
                <a:solidFill>
                  <a:srgbClr val="FF0000"/>
                </a:solidFill>
              </a:rPr>
              <a:t>Pins</a:t>
            </a:r>
            <a:r>
              <a:rPr lang="zh-TW" altLang="en-US" sz="2400" dirty="0" smtClean="0">
                <a:solidFill>
                  <a:srgbClr val="FF0000"/>
                </a:solidFill>
              </a:rPr>
              <a:t>，電影</a:t>
            </a:r>
            <a:r>
              <a:rPr lang="en-US" altLang="zh-TW" sz="2400" dirty="0" smtClean="0">
                <a:solidFill>
                  <a:srgbClr val="FF0000"/>
                </a:solidFill>
              </a:rPr>
              <a:t>Pins</a:t>
            </a:r>
            <a:endParaRPr lang="en-US" sz="2400" dirty="0">
              <a:solidFill>
                <a:srgbClr val="FF0000"/>
              </a:solidFill>
            </a:endParaRPr>
          </a:p>
          <a:p>
            <a:pPr>
              <a:spcBef>
                <a:spcPts val="600"/>
              </a:spcBef>
              <a:defRPr/>
            </a:pPr>
            <a:r>
              <a:rPr lang="en-US" sz="2400" dirty="0"/>
              <a:t>Buyable Pins/Shop Our </a:t>
            </a:r>
            <a:r>
              <a:rPr lang="en-US" sz="2400" dirty="0" smtClean="0"/>
              <a:t>Picks </a:t>
            </a:r>
            <a:r>
              <a:rPr lang="zh-TW" altLang="en-US" sz="2400" dirty="0" smtClean="0">
                <a:solidFill>
                  <a:srgbClr val="FF0000"/>
                </a:solidFill>
              </a:rPr>
              <a:t>可</a:t>
            </a:r>
            <a:r>
              <a:rPr lang="zh-TW" altLang="en-US" sz="2400" dirty="0">
                <a:solidFill>
                  <a:srgbClr val="FF0000"/>
                </a:solidFill>
              </a:rPr>
              <a:t>購買的針</a:t>
            </a:r>
            <a:r>
              <a:rPr lang="en-US" altLang="zh-TW" sz="2400" dirty="0">
                <a:solidFill>
                  <a:srgbClr val="FF0000"/>
                </a:solidFill>
              </a:rPr>
              <a:t>/</a:t>
            </a:r>
            <a:r>
              <a:rPr lang="zh-TW" altLang="en-US" sz="2400" dirty="0">
                <a:solidFill>
                  <a:srgbClr val="FF0000"/>
                </a:solidFill>
              </a:rPr>
              <a:t>店我們的選擇</a:t>
            </a:r>
            <a:endParaRPr lang="en-US" sz="2400" dirty="0">
              <a:solidFill>
                <a:srgbClr val="FF0000"/>
              </a:solidFill>
            </a:endParaRPr>
          </a:p>
          <a:p>
            <a:pPr>
              <a:spcBef>
                <a:spcPts val="600"/>
              </a:spcBef>
              <a:defRPr/>
            </a:pPr>
            <a:r>
              <a:rPr lang="en-US" sz="2400" dirty="0"/>
              <a:t>Promoted </a:t>
            </a:r>
            <a:r>
              <a:rPr lang="en-US" sz="2400" dirty="0" smtClean="0"/>
              <a:t>Video </a:t>
            </a:r>
            <a:r>
              <a:rPr lang="zh-TW" altLang="en-US" sz="2400" dirty="0" smtClean="0">
                <a:solidFill>
                  <a:srgbClr val="FF0000"/>
                </a:solidFill>
              </a:rPr>
              <a:t>推薦</a:t>
            </a:r>
            <a:r>
              <a:rPr lang="zh-TW" altLang="en-US" sz="2400" dirty="0">
                <a:solidFill>
                  <a:srgbClr val="FF0000"/>
                </a:solidFill>
              </a:rPr>
              <a:t>視頻</a:t>
            </a:r>
            <a:endParaRPr lang="en-US" sz="2400" dirty="0">
              <a:solidFill>
                <a:srgbClr val="FF0000"/>
              </a:solidFill>
            </a:endParaRPr>
          </a:p>
          <a:p>
            <a:pPr>
              <a:spcBef>
                <a:spcPts val="600"/>
              </a:spcBef>
              <a:defRPr/>
            </a:pPr>
            <a:r>
              <a:rPr lang="en-US" sz="2400" dirty="0"/>
              <a:t>Add Pin It and Follow </a:t>
            </a:r>
            <a:r>
              <a:rPr lang="en-US" sz="2400" dirty="0" smtClean="0"/>
              <a:t>buttons </a:t>
            </a:r>
            <a:r>
              <a:rPr lang="zh-TW" altLang="en-US" sz="2400" dirty="0" smtClean="0">
                <a:solidFill>
                  <a:srgbClr val="FF0000"/>
                </a:solidFill>
              </a:rPr>
              <a:t>添加</a:t>
            </a:r>
            <a:r>
              <a:rPr lang="en-US" sz="2400" dirty="0">
                <a:solidFill>
                  <a:srgbClr val="FF0000"/>
                </a:solidFill>
              </a:rPr>
              <a:t>Pin </a:t>
            </a:r>
            <a:r>
              <a:rPr lang="zh-TW" altLang="en-US" sz="2400" dirty="0" smtClean="0">
                <a:solidFill>
                  <a:srgbClr val="FF0000"/>
                </a:solidFill>
              </a:rPr>
              <a:t>和追隨按鈕</a:t>
            </a:r>
            <a:endParaRPr lang="en-US" sz="2400" dirty="0">
              <a:solidFill>
                <a:srgbClr val="FF0000"/>
              </a:solidFill>
            </a:endParaRPr>
          </a:p>
          <a:p>
            <a:pPr>
              <a:spcBef>
                <a:spcPts val="600"/>
              </a:spcBef>
              <a:defRPr/>
            </a:pPr>
            <a:r>
              <a:rPr lang="en-US" sz="2400" dirty="0"/>
              <a:t>Pin as display </a:t>
            </a:r>
            <a:r>
              <a:rPr lang="en-US" sz="2400" dirty="0" smtClean="0"/>
              <a:t>ad</a:t>
            </a:r>
            <a:r>
              <a:rPr lang="zh-TW" altLang="en-US" sz="2400" dirty="0" smtClean="0"/>
              <a:t>   </a:t>
            </a:r>
            <a:r>
              <a:rPr lang="en-US" altLang="zh-TW" sz="2400" dirty="0" smtClean="0">
                <a:solidFill>
                  <a:srgbClr val="FF0000"/>
                </a:solidFill>
              </a:rPr>
              <a:t>Pin</a:t>
            </a:r>
            <a:r>
              <a:rPr lang="zh-TW" altLang="en-US" sz="2400" dirty="0" smtClean="0">
                <a:solidFill>
                  <a:srgbClr val="FF0000"/>
                </a:solidFill>
              </a:rPr>
              <a:t>作為</a:t>
            </a:r>
            <a:r>
              <a:rPr lang="zh-TW" altLang="en-US" sz="2400" dirty="0">
                <a:solidFill>
                  <a:srgbClr val="FF0000"/>
                </a:solidFill>
              </a:rPr>
              <a:t>展示</a:t>
            </a:r>
            <a:r>
              <a:rPr lang="zh-TW" altLang="en-US" sz="2400" dirty="0" smtClean="0">
                <a:solidFill>
                  <a:srgbClr val="FF0000"/>
                </a:solidFill>
              </a:rPr>
              <a:t>廣告</a:t>
            </a:r>
            <a:endParaRPr lang="en-US" sz="2400" dirty="0">
              <a:solidFill>
                <a:srgbClr val="FF0000"/>
              </a:solidFill>
            </a:endParaRPr>
          </a:p>
          <a:p>
            <a:pPr>
              <a:spcBef>
                <a:spcPts val="600"/>
              </a:spcBef>
              <a:defRPr/>
            </a:pPr>
            <a:r>
              <a:rPr lang="en-US" sz="2400" dirty="0"/>
              <a:t>Theme-based (lifestyle) </a:t>
            </a:r>
            <a:r>
              <a:rPr lang="en-US" sz="2400" dirty="0" smtClean="0"/>
              <a:t>boards </a:t>
            </a:r>
          </a:p>
          <a:p>
            <a:pPr>
              <a:spcBef>
                <a:spcPts val="600"/>
              </a:spcBef>
              <a:defRPr/>
            </a:pPr>
            <a:r>
              <a:rPr lang="zh-TW" altLang="en-US" sz="2400" dirty="0" smtClean="0">
                <a:solidFill>
                  <a:srgbClr val="FF0000"/>
                </a:solidFill>
              </a:rPr>
              <a:t>基於</a:t>
            </a:r>
            <a:r>
              <a:rPr lang="zh-TW" altLang="en-US" sz="2400" dirty="0">
                <a:solidFill>
                  <a:srgbClr val="FF0000"/>
                </a:solidFill>
              </a:rPr>
              <a:t>主題（生活方式）</a:t>
            </a:r>
            <a:r>
              <a:rPr lang="zh-TW" altLang="en-US" sz="2400" dirty="0" smtClean="0">
                <a:solidFill>
                  <a:srgbClr val="FF0000"/>
                </a:solidFill>
              </a:rPr>
              <a:t>的板</a:t>
            </a:r>
            <a:r>
              <a:rPr lang="zh-TW" altLang="en-US" sz="2400" dirty="0">
                <a:solidFill>
                  <a:srgbClr val="FF0000"/>
                </a:solidFill>
              </a:rPr>
              <a:t>子</a:t>
            </a:r>
            <a:endParaRPr lang="en-US" sz="2400" dirty="0">
              <a:solidFill>
                <a:srgbClr val="FF0000"/>
              </a:solidFill>
            </a:endParaRPr>
          </a:p>
          <a:p>
            <a:pPr>
              <a:spcBef>
                <a:spcPts val="600"/>
              </a:spcBef>
              <a:defRPr/>
            </a:pPr>
            <a:r>
              <a:rPr lang="en-US" sz="2400" dirty="0"/>
              <a:t>Brand </a:t>
            </a:r>
            <a:r>
              <a:rPr lang="en-US" sz="2400" dirty="0" smtClean="0"/>
              <a:t>pages</a:t>
            </a:r>
            <a:r>
              <a:rPr lang="zh-TW" altLang="en-US" sz="2400" dirty="0" smtClean="0"/>
              <a:t> </a:t>
            </a:r>
            <a:r>
              <a:rPr lang="zh-TW" altLang="en-US" sz="2400" dirty="0" smtClean="0">
                <a:solidFill>
                  <a:srgbClr val="FF0000"/>
                </a:solidFill>
              </a:rPr>
              <a:t>品牌</a:t>
            </a:r>
            <a:r>
              <a:rPr lang="zh-TW" altLang="en-US" sz="2400" dirty="0">
                <a:solidFill>
                  <a:srgbClr val="FF0000"/>
                </a:solidFill>
              </a:rPr>
              <a:t>頁面</a:t>
            </a:r>
            <a:endParaRPr lang="en-US" sz="2400" dirty="0">
              <a:solidFill>
                <a:srgbClr val="FF0000"/>
              </a:solidFill>
            </a:endParaRPr>
          </a:p>
          <a:p>
            <a:pPr>
              <a:spcBef>
                <a:spcPts val="600"/>
              </a:spcBef>
              <a:defRPr/>
            </a:pPr>
            <a:r>
              <a:rPr lang="en-US" sz="2400" dirty="0"/>
              <a:t>URL link to </a:t>
            </a:r>
            <a:r>
              <a:rPr lang="en-US" sz="2400" dirty="0" smtClean="0"/>
              <a:t>stores</a:t>
            </a:r>
            <a:r>
              <a:rPr lang="zh-TW" altLang="en-US" sz="2400" dirty="0" smtClean="0"/>
              <a:t> </a:t>
            </a:r>
            <a:r>
              <a:rPr lang="zh-TW" altLang="en-US" sz="2400" dirty="0" smtClean="0">
                <a:solidFill>
                  <a:srgbClr val="FF0000"/>
                </a:solidFill>
              </a:rPr>
              <a:t>網址</a:t>
            </a:r>
            <a:r>
              <a:rPr lang="zh-TW" altLang="en-US" sz="2400" dirty="0">
                <a:solidFill>
                  <a:srgbClr val="FF0000"/>
                </a:solidFill>
              </a:rPr>
              <a:t>鏈接到商店</a:t>
            </a:r>
            <a:endParaRPr lang="en-US" sz="2400" dirty="0">
              <a:solidFill>
                <a:srgbClr val="FF0000"/>
              </a:solidFill>
            </a:endParaRPr>
          </a:p>
          <a:p>
            <a:pPr>
              <a:spcBef>
                <a:spcPts val="600"/>
              </a:spcBef>
              <a:defRPr/>
            </a:pPr>
            <a:r>
              <a:rPr lang="en-US" sz="2400" dirty="0"/>
              <a:t>Integration with other social </a:t>
            </a:r>
            <a:r>
              <a:rPr lang="en-US" sz="2400" dirty="0" smtClean="0"/>
              <a:t>sites</a:t>
            </a:r>
            <a:r>
              <a:rPr lang="zh-TW" altLang="en-US" sz="2400" dirty="0" smtClean="0"/>
              <a:t> </a:t>
            </a:r>
            <a:r>
              <a:rPr lang="zh-TW" altLang="en-US" sz="2400" dirty="0" smtClean="0">
                <a:solidFill>
                  <a:srgbClr val="FF0000"/>
                </a:solidFill>
              </a:rPr>
              <a:t>與其</a:t>
            </a:r>
            <a:r>
              <a:rPr lang="zh-TW" altLang="en-US" sz="2400" dirty="0">
                <a:solidFill>
                  <a:srgbClr val="FF0000"/>
                </a:solidFill>
              </a:rPr>
              <a:t>他社交網站整合</a:t>
            </a:r>
            <a:endParaRPr lang="en-US" sz="2400" dirty="0">
              <a:solidFill>
                <a:srgbClr val="FF0000"/>
              </a:solidFill>
            </a:endParaRPr>
          </a:p>
          <a:p>
            <a:pPr>
              <a:spcBef>
                <a:spcPts val="600"/>
              </a:spcBef>
              <a:defRPr/>
            </a:pPr>
            <a:r>
              <a:rPr lang="en-US" sz="2400" dirty="0"/>
              <a:t>Network with users, followers, </a:t>
            </a:r>
            <a:r>
              <a:rPr lang="en-US" sz="2400" dirty="0" smtClean="0"/>
              <a:t>others</a:t>
            </a:r>
            <a:r>
              <a:rPr lang="zh-TW" altLang="en-US" sz="2400" dirty="0" smtClean="0"/>
              <a:t> </a:t>
            </a:r>
            <a:r>
              <a:rPr lang="zh-TW" altLang="en-US" sz="2400" dirty="0" smtClean="0">
                <a:solidFill>
                  <a:srgbClr val="FF0000"/>
                </a:solidFill>
              </a:rPr>
              <a:t>網路與</a:t>
            </a:r>
            <a:r>
              <a:rPr lang="zh-TW" altLang="en-US" sz="2400" dirty="0">
                <a:solidFill>
                  <a:srgbClr val="FF0000"/>
                </a:solidFill>
              </a:rPr>
              <a:t>用戶，追隨者，其他人</a:t>
            </a:r>
            <a:endParaRPr lang="en-US" sz="2400" dirty="0">
              <a:solidFill>
                <a:srgbClr val="FF0000"/>
              </a:solidFill>
            </a:endParaRPr>
          </a:p>
        </p:txBody>
      </p:sp>
    </p:spTree>
    <p:extLst>
      <p:ext uri="{BB962C8B-B14F-4D97-AF65-F5344CB8AC3E}">
        <p14:creationId xmlns:p14="http://schemas.microsoft.com/office/powerpoint/2010/main" val="156263492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4479" y="8164"/>
            <a:ext cx="8229600" cy="1097280"/>
          </a:xfrm>
        </p:spPr>
        <p:txBody>
          <a:bodyPr/>
          <a:lstStyle/>
          <a:p>
            <a:r>
              <a:rPr lang="en-US" dirty="0"/>
              <a:t>Typical Pinterest Marketing </a:t>
            </a:r>
            <a:r>
              <a:rPr lang="en-US" dirty="0" smtClean="0"/>
              <a:t>Campaign</a:t>
            </a:r>
            <a:br>
              <a:rPr lang="en-US" dirty="0" smtClean="0"/>
            </a:br>
            <a:r>
              <a:rPr lang="zh-TW" altLang="en-US" sz="2400" dirty="0">
                <a:solidFill>
                  <a:srgbClr val="FF0000"/>
                </a:solidFill>
              </a:rPr>
              <a:t>典型</a:t>
            </a:r>
            <a:r>
              <a:rPr lang="zh-TW" altLang="en-US" sz="2400" dirty="0" smtClean="0">
                <a:solidFill>
                  <a:srgbClr val="FF0000"/>
                </a:solidFill>
              </a:rPr>
              <a:t>的繽趣營</a:t>
            </a:r>
            <a:r>
              <a:rPr lang="zh-TW" altLang="en-US" sz="2400" dirty="0">
                <a:solidFill>
                  <a:srgbClr val="FF0000"/>
                </a:solidFill>
              </a:rPr>
              <a:t>銷活動</a:t>
            </a:r>
            <a:endParaRPr lang="en-US" sz="2400" dirty="0">
              <a:solidFill>
                <a:srgbClr val="FF0000"/>
              </a:solidFill>
            </a:endParaRPr>
          </a:p>
        </p:txBody>
      </p:sp>
      <p:sp>
        <p:nvSpPr>
          <p:cNvPr id="3" name="Content Placeholder 2"/>
          <p:cNvSpPr>
            <a:spLocks noGrp="1"/>
          </p:cNvSpPr>
          <p:nvPr>
            <p:ph idx="1"/>
          </p:nvPr>
        </p:nvSpPr>
        <p:spPr>
          <a:xfrm>
            <a:off x="454479" y="990600"/>
            <a:ext cx="8229600" cy="4525963"/>
          </a:xfrm>
        </p:spPr>
        <p:txBody>
          <a:bodyPr/>
          <a:lstStyle/>
          <a:p>
            <a:r>
              <a:rPr lang="en-US" dirty="0"/>
              <a:t>Create Pinterest brand page and multiple lifestyle-themed </a:t>
            </a:r>
            <a:r>
              <a:rPr lang="en-US" dirty="0" smtClean="0"/>
              <a:t>boards</a:t>
            </a:r>
            <a:r>
              <a:rPr lang="zh-TW" altLang="en-US" dirty="0" smtClean="0"/>
              <a:t> </a:t>
            </a:r>
            <a:r>
              <a:rPr lang="zh-TW" altLang="en-US" sz="2000" dirty="0" smtClean="0">
                <a:solidFill>
                  <a:srgbClr val="FF0000"/>
                </a:solidFill>
              </a:rPr>
              <a:t>創建繽趣品牌</a:t>
            </a:r>
            <a:r>
              <a:rPr lang="zh-TW" altLang="en-US" sz="2000" dirty="0">
                <a:solidFill>
                  <a:srgbClr val="FF0000"/>
                </a:solidFill>
              </a:rPr>
              <a:t>頁面和多種生活方式為主題的</a:t>
            </a:r>
            <a:r>
              <a:rPr lang="zh-TW" altLang="en-US" sz="2000" dirty="0" smtClean="0">
                <a:solidFill>
                  <a:srgbClr val="FF0000"/>
                </a:solidFill>
              </a:rPr>
              <a:t>板子</a:t>
            </a:r>
            <a:endParaRPr lang="en-US" sz="2000" dirty="0">
              <a:solidFill>
                <a:srgbClr val="FF0000"/>
              </a:solidFill>
            </a:endParaRPr>
          </a:p>
          <a:p>
            <a:pPr lvl="1"/>
            <a:r>
              <a:rPr lang="en-US" dirty="0"/>
              <a:t>Improve quality of photos, use URL links and </a:t>
            </a:r>
            <a:r>
              <a:rPr lang="en-US" dirty="0" smtClean="0"/>
              <a:t>keywords</a:t>
            </a:r>
            <a:r>
              <a:rPr lang="zh-TW" altLang="en-US" dirty="0" smtClean="0"/>
              <a:t> </a:t>
            </a:r>
            <a:r>
              <a:rPr lang="zh-TW" altLang="en-US" sz="1600" dirty="0" smtClean="0">
                <a:solidFill>
                  <a:srgbClr val="FF0000"/>
                </a:solidFill>
              </a:rPr>
              <a:t>提高</a:t>
            </a:r>
            <a:r>
              <a:rPr lang="zh-TW" altLang="en-US" sz="1600" dirty="0">
                <a:solidFill>
                  <a:srgbClr val="FF0000"/>
                </a:solidFill>
              </a:rPr>
              <a:t>照片的質量，使用網址鏈接和關鍵字</a:t>
            </a:r>
            <a:endParaRPr lang="en-US" sz="1600" dirty="0">
              <a:solidFill>
                <a:srgbClr val="FF0000"/>
              </a:solidFill>
            </a:endParaRPr>
          </a:p>
          <a:p>
            <a:r>
              <a:rPr lang="en-US" dirty="0"/>
              <a:t>Utilize Pinterest Rich Pins and/or Product pins, Pin It </a:t>
            </a:r>
            <a:r>
              <a:rPr lang="en-US" dirty="0" smtClean="0"/>
              <a:t>buttons</a:t>
            </a:r>
            <a:r>
              <a:rPr lang="zh-TW" altLang="en-US" dirty="0" smtClean="0"/>
              <a:t> </a:t>
            </a:r>
            <a:r>
              <a:rPr lang="zh-TW" altLang="en-US" sz="2000" dirty="0" smtClean="0">
                <a:solidFill>
                  <a:srgbClr val="FF0000"/>
                </a:solidFill>
              </a:rPr>
              <a:t>利用繽趣豐富</a:t>
            </a:r>
            <a:r>
              <a:rPr lang="zh-TW" altLang="en-US" sz="2000" dirty="0">
                <a:solidFill>
                  <a:srgbClr val="FF0000"/>
                </a:solidFill>
              </a:rPr>
              <a:t>的引腳和</a:t>
            </a:r>
            <a:r>
              <a:rPr lang="en-US" altLang="zh-TW" sz="2000" dirty="0">
                <a:solidFill>
                  <a:srgbClr val="FF0000"/>
                </a:solidFill>
              </a:rPr>
              <a:t>/</a:t>
            </a:r>
            <a:r>
              <a:rPr lang="zh-TW" altLang="en-US" sz="2000" dirty="0">
                <a:solidFill>
                  <a:srgbClr val="FF0000"/>
                </a:solidFill>
              </a:rPr>
              <a:t>或產品引腳，</a:t>
            </a:r>
            <a:r>
              <a:rPr lang="en-US" sz="2000" dirty="0">
                <a:solidFill>
                  <a:srgbClr val="FF0000"/>
                </a:solidFill>
              </a:rPr>
              <a:t>Pin </a:t>
            </a:r>
            <a:r>
              <a:rPr lang="zh-TW" altLang="en-US" sz="2000" dirty="0" smtClean="0">
                <a:solidFill>
                  <a:srgbClr val="FF0000"/>
                </a:solidFill>
              </a:rPr>
              <a:t>按鈕</a:t>
            </a:r>
            <a:endParaRPr lang="en-US" sz="2000" dirty="0">
              <a:solidFill>
                <a:srgbClr val="FF0000"/>
              </a:solidFill>
            </a:endParaRPr>
          </a:p>
          <a:p>
            <a:r>
              <a:rPr lang="en-US" dirty="0"/>
              <a:t>Integrate with Facebook and </a:t>
            </a:r>
            <a:r>
              <a:rPr lang="en-US" dirty="0" smtClean="0"/>
              <a:t>Twitter</a:t>
            </a:r>
            <a:r>
              <a:rPr lang="zh-TW" altLang="en-US" dirty="0" smtClean="0"/>
              <a:t> </a:t>
            </a:r>
            <a:r>
              <a:rPr lang="zh-TW" altLang="en-US" sz="2000" dirty="0" smtClean="0">
                <a:solidFill>
                  <a:srgbClr val="FF0000"/>
                </a:solidFill>
              </a:rPr>
              <a:t>與臉書和推特整合</a:t>
            </a:r>
            <a:endParaRPr lang="en-US" sz="2000" dirty="0">
              <a:solidFill>
                <a:srgbClr val="FF0000"/>
              </a:solidFill>
            </a:endParaRPr>
          </a:p>
          <a:p>
            <a:r>
              <a:rPr lang="en-US" dirty="0"/>
              <a:t>Follow and interact with other pinners and </a:t>
            </a:r>
            <a:r>
              <a:rPr lang="en-US" dirty="0" smtClean="0"/>
              <a:t>boards</a:t>
            </a:r>
            <a:r>
              <a:rPr lang="zh-TW" altLang="en-US" sz="2000" dirty="0" smtClean="0">
                <a:solidFill>
                  <a:srgbClr val="FF0000"/>
                </a:solidFill>
              </a:rPr>
              <a:t>跟隨以及與其</a:t>
            </a:r>
            <a:r>
              <a:rPr lang="zh-TW" altLang="en-US" sz="2000" dirty="0">
                <a:solidFill>
                  <a:srgbClr val="FF0000"/>
                </a:solidFill>
              </a:rPr>
              <a:t>他</a:t>
            </a:r>
            <a:r>
              <a:rPr lang="en-US" altLang="zh-TW" sz="2000" dirty="0" smtClean="0">
                <a:solidFill>
                  <a:srgbClr val="FF0000"/>
                </a:solidFill>
              </a:rPr>
              <a:t>pinners</a:t>
            </a:r>
            <a:r>
              <a:rPr lang="zh-TW" altLang="en-US" sz="2000" dirty="0" smtClean="0">
                <a:solidFill>
                  <a:srgbClr val="FF0000"/>
                </a:solidFill>
              </a:rPr>
              <a:t>互動</a:t>
            </a:r>
            <a:endParaRPr lang="en-US" sz="2000" dirty="0">
              <a:solidFill>
                <a:srgbClr val="FF0000"/>
              </a:solidFill>
            </a:endParaRPr>
          </a:p>
          <a:p>
            <a:r>
              <a:rPr lang="en-US" dirty="0"/>
              <a:t>Measuring Pinterest Marketing </a:t>
            </a:r>
            <a:r>
              <a:rPr lang="en-US" dirty="0" smtClean="0"/>
              <a:t>Results</a:t>
            </a:r>
            <a:r>
              <a:rPr lang="zh-TW" altLang="en-US" dirty="0" smtClean="0"/>
              <a:t> </a:t>
            </a:r>
            <a:r>
              <a:rPr lang="zh-TW" altLang="en-US" sz="2000" dirty="0" smtClean="0">
                <a:solidFill>
                  <a:srgbClr val="FF0000"/>
                </a:solidFill>
              </a:rPr>
              <a:t>測量繽趣營</a:t>
            </a:r>
            <a:r>
              <a:rPr lang="zh-TW" altLang="en-US" sz="2000" dirty="0">
                <a:solidFill>
                  <a:srgbClr val="FF0000"/>
                </a:solidFill>
              </a:rPr>
              <a:t>銷結果</a:t>
            </a:r>
            <a:endParaRPr lang="en-US" sz="2000" dirty="0">
              <a:solidFill>
                <a:srgbClr val="FF0000"/>
              </a:solidFill>
            </a:endParaRPr>
          </a:p>
          <a:p>
            <a:pPr lvl="1"/>
            <a:r>
              <a:rPr lang="en-US" dirty="0"/>
              <a:t>Same dimensions as Facebook, </a:t>
            </a:r>
            <a:r>
              <a:rPr lang="en-US" dirty="0" smtClean="0"/>
              <a:t>Twitter </a:t>
            </a:r>
            <a:r>
              <a:rPr lang="zh-TW" altLang="en-US" sz="1600" dirty="0" smtClean="0">
                <a:solidFill>
                  <a:srgbClr val="FF0000"/>
                </a:solidFill>
              </a:rPr>
              <a:t>與臉書，推特相同</a:t>
            </a:r>
            <a:r>
              <a:rPr lang="zh-TW" altLang="en-US" sz="1600" dirty="0">
                <a:solidFill>
                  <a:srgbClr val="FF0000"/>
                </a:solidFill>
              </a:rPr>
              <a:t>的尺寸</a:t>
            </a:r>
            <a:endParaRPr lang="en-US" sz="1600" dirty="0">
              <a:solidFill>
                <a:srgbClr val="FF0000"/>
              </a:solidFill>
            </a:endParaRPr>
          </a:p>
        </p:txBody>
      </p:sp>
    </p:spTree>
    <p:extLst>
      <p:ext uri="{BB962C8B-B14F-4D97-AF65-F5344CB8AC3E}">
        <p14:creationId xmlns:p14="http://schemas.microsoft.com/office/powerpoint/2010/main" val="7649572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Marketing on Other Social Networks</a:t>
            </a:r>
            <a:endParaRPr lang="en-US" dirty="0"/>
          </a:p>
        </p:txBody>
      </p:sp>
      <p:sp>
        <p:nvSpPr>
          <p:cNvPr id="3" name="Content Placeholder 2"/>
          <p:cNvSpPr>
            <a:spLocks noGrp="1"/>
          </p:cNvSpPr>
          <p:nvPr>
            <p:ph idx="1"/>
          </p:nvPr>
        </p:nvSpPr>
        <p:spPr/>
        <p:txBody>
          <a:bodyPr/>
          <a:lstStyle/>
          <a:p>
            <a:r>
              <a:rPr lang="en-US" dirty="0" smtClean="0"/>
              <a:t>Instagram</a:t>
            </a:r>
          </a:p>
          <a:p>
            <a:pPr lvl="1"/>
            <a:r>
              <a:rPr lang="en-US" dirty="0" smtClean="0"/>
              <a:t>Brand profiles, ad campaigns (display and video), Buy buttons, Marquee ads </a:t>
            </a:r>
          </a:p>
          <a:p>
            <a:r>
              <a:rPr lang="en-US" dirty="0" smtClean="0"/>
              <a:t>LinkedIn</a:t>
            </a:r>
          </a:p>
          <a:p>
            <a:pPr lvl="1"/>
            <a:r>
              <a:rPr lang="en-US" dirty="0" smtClean="0"/>
              <a:t>Company profiles, showcase pages, Career Page, Display ads (Feeds), self-service ads or Advertising Partner Solutions, sponsored inMail, LinkedIn Pulse</a:t>
            </a:r>
            <a:endParaRPr lang="en-US" dirty="0"/>
          </a:p>
          <a:p>
            <a:r>
              <a:rPr lang="en-US" dirty="0" smtClean="0"/>
              <a:t>Snapchat</a:t>
            </a:r>
          </a:p>
          <a:p>
            <a:pPr lvl="1"/>
            <a:r>
              <a:rPr lang="en-US" dirty="0" smtClean="0"/>
              <a:t>Snapchat Stories, Live Stories, Discover, Snap Ads, Sponsored Geofilters, Sponsored Lenses</a:t>
            </a:r>
          </a:p>
        </p:txBody>
      </p:sp>
      <p:sp>
        <p:nvSpPr>
          <p:cNvPr id="4" name="文字方塊 3"/>
          <p:cNvSpPr txBox="1"/>
          <p:nvPr/>
        </p:nvSpPr>
        <p:spPr>
          <a:xfrm>
            <a:off x="2324100" y="1582355"/>
            <a:ext cx="762000" cy="400110"/>
          </a:xfrm>
          <a:prstGeom prst="rect">
            <a:avLst/>
          </a:prstGeom>
          <a:solidFill>
            <a:srgbClr val="FFFF00"/>
          </a:solidFill>
        </p:spPr>
        <p:txBody>
          <a:bodyPr wrap="square" rtlCol="0">
            <a:spAutoFit/>
          </a:bodyPr>
          <a:lstStyle/>
          <a:p>
            <a:r>
              <a:rPr lang="en-US" altLang="zh-TW" sz="2000" dirty="0"/>
              <a:t>I</a:t>
            </a:r>
            <a:r>
              <a:rPr lang="en-US" altLang="zh-TW" sz="2000" dirty="0" smtClean="0"/>
              <a:t>G</a:t>
            </a:r>
            <a:endParaRPr lang="zh-TW" altLang="en-US" sz="2000" dirty="0" err="1" smtClean="0"/>
          </a:p>
        </p:txBody>
      </p:sp>
      <p:sp>
        <p:nvSpPr>
          <p:cNvPr id="5" name="文字方塊 4"/>
          <p:cNvSpPr txBox="1"/>
          <p:nvPr/>
        </p:nvSpPr>
        <p:spPr>
          <a:xfrm>
            <a:off x="2133600" y="3019365"/>
            <a:ext cx="762000" cy="400110"/>
          </a:xfrm>
          <a:prstGeom prst="rect">
            <a:avLst/>
          </a:prstGeom>
          <a:solidFill>
            <a:srgbClr val="FFFF00"/>
          </a:solidFill>
        </p:spPr>
        <p:txBody>
          <a:bodyPr wrap="square" rtlCol="0">
            <a:spAutoFit/>
          </a:bodyPr>
          <a:lstStyle/>
          <a:p>
            <a:r>
              <a:rPr lang="zh-TW" altLang="en-US" sz="2000" dirty="0" smtClean="0"/>
              <a:t>領</a:t>
            </a:r>
            <a:r>
              <a:rPr lang="zh-TW" altLang="en-US" sz="2000" dirty="0"/>
              <a:t>英</a:t>
            </a:r>
            <a:endParaRPr lang="zh-TW" altLang="en-US" sz="2000" dirty="0" smtClean="0"/>
          </a:p>
        </p:txBody>
      </p:sp>
      <p:sp>
        <p:nvSpPr>
          <p:cNvPr id="7" name="文字方塊 6"/>
          <p:cNvSpPr txBox="1"/>
          <p:nvPr/>
        </p:nvSpPr>
        <p:spPr>
          <a:xfrm>
            <a:off x="2324100" y="4539486"/>
            <a:ext cx="762000" cy="400110"/>
          </a:xfrm>
          <a:prstGeom prst="rect">
            <a:avLst/>
          </a:prstGeom>
          <a:solidFill>
            <a:srgbClr val="FFFF00"/>
          </a:solidFill>
        </p:spPr>
        <p:txBody>
          <a:bodyPr wrap="square" rtlCol="0">
            <a:spAutoFit/>
          </a:bodyPr>
          <a:lstStyle/>
          <a:p>
            <a:r>
              <a:rPr lang="zh-TW" altLang="en-US" sz="2000" dirty="0" smtClean="0"/>
              <a:t>快</a:t>
            </a:r>
            <a:r>
              <a:rPr lang="zh-TW" altLang="en-US" sz="2000" dirty="0"/>
              <a:t>照</a:t>
            </a:r>
            <a:endParaRPr lang="zh-TW" altLang="en-US" sz="2000" dirty="0" smtClean="0"/>
          </a:p>
        </p:txBody>
      </p:sp>
      <p:sp>
        <p:nvSpPr>
          <p:cNvPr id="8" name="文字方塊 7"/>
          <p:cNvSpPr txBox="1"/>
          <p:nvPr/>
        </p:nvSpPr>
        <p:spPr>
          <a:xfrm>
            <a:off x="3086100" y="2432663"/>
            <a:ext cx="4914900" cy="307777"/>
          </a:xfrm>
          <a:prstGeom prst="rect">
            <a:avLst/>
          </a:prstGeom>
          <a:solidFill>
            <a:srgbClr val="FFFF00"/>
          </a:solidFill>
        </p:spPr>
        <p:txBody>
          <a:bodyPr wrap="square" rtlCol="0">
            <a:spAutoFit/>
          </a:bodyPr>
          <a:lstStyle/>
          <a:p>
            <a:r>
              <a:rPr lang="zh-TW" altLang="en-US" sz="1400" dirty="0"/>
              <a:t>品牌簡介，廣</a:t>
            </a:r>
            <a:r>
              <a:rPr lang="zh-TW" altLang="en-US" sz="1400" dirty="0" smtClean="0"/>
              <a:t>告活</a:t>
            </a:r>
            <a:r>
              <a:rPr lang="zh-TW" altLang="en-US" sz="1400" dirty="0"/>
              <a:t>動</a:t>
            </a:r>
            <a:r>
              <a:rPr lang="zh-TW" altLang="en-US" sz="1400" dirty="0" smtClean="0"/>
              <a:t>（</a:t>
            </a:r>
            <a:r>
              <a:rPr lang="zh-TW" altLang="en-US" sz="1400" dirty="0"/>
              <a:t>顯示和視頻），購買按鈕，滾動廣告</a:t>
            </a:r>
            <a:endParaRPr lang="zh-TW" altLang="en-US" sz="1400" dirty="0" smtClean="0"/>
          </a:p>
        </p:txBody>
      </p:sp>
      <p:sp>
        <p:nvSpPr>
          <p:cNvPr id="9" name="文字方塊 8"/>
          <p:cNvSpPr txBox="1"/>
          <p:nvPr/>
        </p:nvSpPr>
        <p:spPr>
          <a:xfrm>
            <a:off x="5016500" y="4100716"/>
            <a:ext cx="3975100" cy="738664"/>
          </a:xfrm>
          <a:prstGeom prst="rect">
            <a:avLst/>
          </a:prstGeom>
          <a:solidFill>
            <a:srgbClr val="FFFF00"/>
          </a:solidFill>
        </p:spPr>
        <p:txBody>
          <a:bodyPr wrap="square" rtlCol="0">
            <a:spAutoFit/>
          </a:bodyPr>
          <a:lstStyle/>
          <a:p>
            <a:r>
              <a:rPr lang="zh-TW" altLang="en-US" sz="1400" dirty="0"/>
              <a:t>公司簡介，展示頁面，職業頁面，展示廣</a:t>
            </a:r>
            <a:r>
              <a:rPr lang="zh-TW" altLang="en-US" sz="1400" dirty="0" smtClean="0"/>
              <a:t>告（饋送）</a:t>
            </a:r>
            <a:r>
              <a:rPr lang="zh-TW" altLang="en-US" sz="1400" dirty="0"/>
              <a:t>，自助廣告或廣告合作夥伴解決方</a:t>
            </a:r>
            <a:r>
              <a:rPr lang="zh-TW" altLang="en-US" sz="1400" dirty="0" smtClean="0"/>
              <a:t>案，贊助商</a:t>
            </a:r>
            <a:r>
              <a:rPr lang="en-US" altLang="zh-TW" sz="1400" dirty="0" smtClean="0"/>
              <a:t>inMail</a:t>
            </a:r>
            <a:r>
              <a:rPr lang="en-US" altLang="zh-TW" sz="1400" dirty="0"/>
              <a:t>, LinkedIn Pulse</a:t>
            </a:r>
            <a:endParaRPr lang="zh-TW" altLang="en-US" sz="1400" dirty="0" smtClean="0"/>
          </a:p>
        </p:txBody>
      </p:sp>
      <p:sp>
        <p:nvSpPr>
          <p:cNvPr id="10" name="文字方塊 9"/>
          <p:cNvSpPr txBox="1"/>
          <p:nvPr/>
        </p:nvSpPr>
        <p:spPr>
          <a:xfrm>
            <a:off x="4572000" y="5410200"/>
            <a:ext cx="4191000" cy="523220"/>
          </a:xfrm>
          <a:prstGeom prst="rect">
            <a:avLst/>
          </a:prstGeom>
          <a:solidFill>
            <a:srgbClr val="FFFF00"/>
          </a:solidFill>
        </p:spPr>
        <p:txBody>
          <a:bodyPr wrap="square" rtlCol="0">
            <a:spAutoFit/>
          </a:bodyPr>
          <a:lstStyle/>
          <a:p>
            <a:r>
              <a:rPr lang="zh-TW" altLang="en-US" sz="1400" dirty="0" smtClean="0"/>
              <a:t>快</a:t>
            </a:r>
            <a:r>
              <a:rPr lang="zh-TW" altLang="en-US" sz="1400" dirty="0"/>
              <a:t>照</a:t>
            </a:r>
            <a:r>
              <a:rPr lang="zh-TW" altLang="en-US" sz="1400" dirty="0" smtClean="0"/>
              <a:t>故</a:t>
            </a:r>
            <a:r>
              <a:rPr lang="zh-TW" altLang="en-US" sz="1400" dirty="0"/>
              <a:t>事</a:t>
            </a:r>
            <a:r>
              <a:rPr lang="zh-TW" altLang="en-US" sz="1400" dirty="0" smtClean="0"/>
              <a:t>，</a:t>
            </a:r>
            <a:r>
              <a:rPr lang="zh-TW" altLang="en-US" sz="1400" dirty="0"/>
              <a:t>直播</a:t>
            </a:r>
            <a:r>
              <a:rPr lang="zh-TW" altLang="en-US" sz="1400" dirty="0" smtClean="0"/>
              <a:t>故</a:t>
            </a:r>
            <a:r>
              <a:rPr lang="zh-TW" altLang="en-US" sz="1400" dirty="0"/>
              <a:t>事，發現</a:t>
            </a:r>
            <a:r>
              <a:rPr lang="zh-TW" altLang="en-US" sz="1400" dirty="0" smtClean="0"/>
              <a:t>，</a:t>
            </a:r>
            <a:r>
              <a:rPr lang="zh-TW" altLang="en-US" sz="1400" dirty="0"/>
              <a:t>快照</a:t>
            </a:r>
            <a:r>
              <a:rPr lang="zh-TW" altLang="en-US" sz="1400" dirty="0" smtClean="0"/>
              <a:t>廣</a:t>
            </a:r>
            <a:r>
              <a:rPr lang="zh-TW" altLang="en-US" sz="1400" dirty="0"/>
              <a:t>告，贊助商</a:t>
            </a:r>
            <a:r>
              <a:rPr lang="en-US" altLang="zh-TW" sz="1400" dirty="0"/>
              <a:t>Geofilters</a:t>
            </a:r>
            <a:r>
              <a:rPr lang="zh-TW" altLang="en-US" sz="1400" dirty="0"/>
              <a:t>，贊助鏡頭</a:t>
            </a:r>
            <a:endParaRPr lang="zh-TW" altLang="en-US" sz="1400" dirty="0" smtClean="0"/>
          </a:p>
        </p:txBody>
      </p:sp>
      <p:sp>
        <p:nvSpPr>
          <p:cNvPr id="15" name="文字方塊 14"/>
          <p:cNvSpPr txBox="1"/>
          <p:nvPr/>
        </p:nvSpPr>
        <p:spPr>
          <a:xfrm>
            <a:off x="431800" y="367900"/>
            <a:ext cx="2844800" cy="400110"/>
          </a:xfrm>
          <a:prstGeom prst="rect">
            <a:avLst/>
          </a:prstGeom>
          <a:solidFill>
            <a:srgbClr val="FFFF00"/>
          </a:solidFill>
        </p:spPr>
        <p:txBody>
          <a:bodyPr wrap="square" rtlCol="0">
            <a:spAutoFit/>
          </a:bodyPr>
          <a:lstStyle/>
          <a:p>
            <a:r>
              <a:rPr lang="zh-TW" altLang="en-US" sz="2000" dirty="0"/>
              <a:t>在其他社交網絡上營銷</a:t>
            </a:r>
            <a:endParaRPr lang="zh-TW" altLang="en-US" sz="2000" dirty="0" smtClean="0"/>
          </a:p>
        </p:txBody>
      </p:sp>
    </p:spTree>
    <p:extLst>
      <p:ext uri="{BB962C8B-B14F-4D97-AF65-F5344CB8AC3E}">
        <p14:creationId xmlns:p14="http://schemas.microsoft.com/office/powerpoint/2010/main" val="11937270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Downside of Social Marketing</a:t>
            </a:r>
            <a:endParaRPr lang="en-US" dirty="0"/>
          </a:p>
        </p:txBody>
      </p:sp>
      <p:sp>
        <p:nvSpPr>
          <p:cNvPr id="3" name="Content Placeholder 2"/>
          <p:cNvSpPr>
            <a:spLocks noGrp="1"/>
          </p:cNvSpPr>
          <p:nvPr>
            <p:ph idx="1"/>
          </p:nvPr>
        </p:nvSpPr>
        <p:spPr/>
        <p:txBody>
          <a:bodyPr/>
          <a:lstStyle/>
          <a:p>
            <a:r>
              <a:rPr lang="en-US" dirty="0" smtClean="0"/>
              <a:t>Loss of control</a:t>
            </a:r>
          </a:p>
          <a:p>
            <a:pPr lvl="1"/>
            <a:r>
              <a:rPr lang="en-US" dirty="0" smtClean="0"/>
              <a:t>Where ads appear in terms of other content</a:t>
            </a:r>
          </a:p>
          <a:p>
            <a:pPr lvl="1"/>
            <a:r>
              <a:rPr lang="en-US" dirty="0" smtClean="0"/>
              <a:t>What people say</a:t>
            </a:r>
          </a:p>
          <a:p>
            <a:pPr lvl="2"/>
            <a:r>
              <a:rPr lang="en-US" dirty="0" smtClean="0"/>
              <a:t>Posts</a:t>
            </a:r>
          </a:p>
          <a:p>
            <a:pPr lvl="2"/>
            <a:r>
              <a:rPr lang="en-US" dirty="0" smtClean="0"/>
              <a:t>Comments</a:t>
            </a:r>
          </a:p>
          <a:p>
            <a:pPr lvl="2"/>
            <a:r>
              <a:rPr lang="en-US" dirty="0" smtClean="0"/>
              <a:t>Inaccurate or embarrassing material</a:t>
            </a:r>
          </a:p>
          <a:p>
            <a:r>
              <a:rPr lang="en-US" dirty="0" smtClean="0"/>
              <a:t>In contrast, TV ads maintain near complete control</a:t>
            </a:r>
            <a:endParaRPr lang="en-US" dirty="0"/>
          </a:p>
        </p:txBody>
      </p:sp>
      <p:sp>
        <p:nvSpPr>
          <p:cNvPr id="4" name="文字方塊 3"/>
          <p:cNvSpPr txBox="1"/>
          <p:nvPr/>
        </p:nvSpPr>
        <p:spPr>
          <a:xfrm>
            <a:off x="431800" y="367900"/>
            <a:ext cx="2006600" cy="400110"/>
          </a:xfrm>
          <a:prstGeom prst="rect">
            <a:avLst/>
          </a:prstGeom>
          <a:solidFill>
            <a:srgbClr val="FFFF00"/>
          </a:solidFill>
        </p:spPr>
        <p:txBody>
          <a:bodyPr wrap="square" rtlCol="0">
            <a:spAutoFit/>
          </a:bodyPr>
          <a:lstStyle/>
          <a:p>
            <a:r>
              <a:rPr lang="zh-TW" altLang="en-US" sz="2000" dirty="0" smtClean="0"/>
              <a:t>社交營銷的缺點</a:t>
            </a:r>
          </a:p>
        </p:txBody>
      </p:sp>
      <p:sp>
        <p:nvSpPr>
          <p:cNvPr id="5" name="文字方塊 4"/>
          <p:cNvSpPr txBox="1"/>
          <p:nvPr/>
        </p:nvSpPr>
        <p:spPr>
          <a:xfrm>
            <a:off x="3149600" y="1555410"/>
            <a:ext cx="1270000" cy="400110"/>
          </a:xfrm>
          <a:prstGeom prst="rect">
            <a:avLst/>
          </a:prstGeom>
          <a:solidFill>
            <a:srgbClr val="FFFF00"/>
          </a:solidFill>
        </p:spPr>
        <p:txBody>
          <a:bodyPr wrap="square" rtlCol="0">
            <a:spAutoFit/>
          </a:bodyPr>
          <a:lstStyle/>
          <a:p>
            <a:r>
              <a:rPr lang="zh-TW" altLang="en-US" sz="2000" dirty="0"/>
              <a:t>失去控制</a:t>
            </a:r>
          </a:p>
        </p:txBody>
      </p:sp>
      <p:sp>
        <p:nvSpPr>
          <p:cNvPr id="6" name="文字方塊 5"/>
          <p:cNvSpPr txBox="1"/>
          <p:nvPr/>
        </p:nvSpPr>
        <p:spPr>
          <a:xfrm>
            <a:off x="685800" y="4419600"/>
            <a:ext cx="4648200" cy="400110"/>
          </a:xfrm>
          <a:prstGeom prst="rect">
            <a:avLst/>
          </a:prstGeom>
          <a:solidFill>
            <a:srgbClr val="FFFF00"/>
          </a:solidFill>
        </p:spPr>
        <p:txBody>
          <a:bodyPr wrap="square" rtlCol="0">
            <a:spAutoFit/>
          </a:bodyPr>
          <a:lstStyle/>
          <a:p>
            <a:r>
              <a:rPr lang="zh-TW" altLang="en-US" sz="2000" dirty="0"/>
              <a:t>相比之下，電視廣</a:t>
            </a:r>
            <a:r>
              <a:rPr lang="zh-TW" altLang="en-US" sz="2000" dirty="0" smtClean="0"/>
              <a:t>告保持近乎完</a:t>
            </a:r>
            <a:r>
              <a:rPr lang="zh-TW" altLang="en-US" sz="2000" dirty="0"/>
              <a:t>全控制</a:t>
            </a:r>
            <a:endParaRPr lang="zh-TW" altLang="en-US" sz="2000" dirty="0" smtClean="0"/>
          </a:p>
        </p:txBody>
      </p:sp>
      <p:sp>
        <p:nvSpPr>
          <p:cNvPr id="8" name="文字方塊 7"/>
          <p:cNvSpPr txBox="1"/>
          <p:nvPr/>
        </p:nvSpPr>
        <p:spPr>
          <a:xfrm>
            <a:off x="6248400" y="2057400"/>
            <a:ext cx="2438400" cy="338554"/>
          </a:xfrm>
          <a:prstGeom prst="rect">
            <a:avLst/>
          </a:prstGeom>
          <a:solidFill>
            <a:srgbClr val="FFFF00"/>
          </a:solidFill>
        </p:spPr>
        <p:txBody>
          <a:bodyPr wrap="square" rtlCol="0">
            <a:spAutoFit/>
          </a:bodyPr>
          <a:lstStyle/>
          <a:p>
            <a:r>
              <a:rPr lang="zh-TW" altLang="en-US" sz="1600" dirty="0"/>
              <a:t>廣告出現在其他內容方面</a:t>
            </a:r>
            <a:endParaRPr lang="zh-TW" altLang="en-US" dirty="0"/>
          </a:p>
        </p:txBody>
      </p:sp>
      <p:sp>
        <p:nvSpPr>
          <p:cNvPr id="9" name="文字方塊 8"/>
          <p:cNvSpPr txBox="1"/>
          <p:nvPr/>
        </p:nvSpPr>
        <p:spPr>
          <a:xfrm>
            <a:off x="3200400" y="2498475"/>
            <a:ext cx="1600200" cy="338554"/>
          </a:xfrm>
          <a:prstGeom prst="rect">
            <a:avLst/>
          </a:prstGeom>
          <a:solidFill>
            <a:srgbClr val="FFFF00"/>
          </a:solidFill>
        </p:spPr>
        <p:txBody>
          <a:bodyPr wrap="square" rtlCol="0">
            <a:spAutoFit/>
          </a:bodyPr>
          <a:lstStyle/>
          <a:p>
            <a:r>
              <a:rPr lang="zh-TW" altLang="en-US" sz="1600" dirty="0"/>
              <a:t>人們怎麼說</a:t>
            </a:r>
          </a:p>
        </p:txBody>
      </p:sp>
      <p:sp>
        <p:nvSpPr>
          <p:cNvPr id="10" name="文字方塊 9"/>
          <p:cNvSpPr txBox="1"/>
          <p:nvPr/>
        </p:nvSpPr>
        <p:spPr>
          <a:xfrm>
            <a:off x="2260600" y="2862052"/>
            <a:ext cx="584200" cy="307777"/>
          </a:xfrm>
          <a:prstGeom prst="rect">
            <a:avLst/>
          </a:prstGeom>
          <a:solidFill>
            <a:srgbClr val="FFFF00"/>
          </a:solidFill>
        </p:spPr>
        <p:txBody>
          <a:bodyPr wrap="square" rtlCol="0">
            <a:spAutoFit/>
          </a:bodyPr>
          <a:lstStyle/>
          <a:p>
            <a:r>
              <a:rPr lang="zh-TW" altLang="en-US" sz="1400" dirty="0"/>
              <a:t>帖子</a:t>
            </a:r>
          </a:p>
        </p:txBody>
      </p:sp>
      <p:sp>
        <p:nvSpPr>
          <p:cNvPr id="11" name="文字方塊 10"/>
          <p:cNvSpPr txBox="1"/>
          <p:nvPr/>
        </p:nvSpPr>
        <p:spPr>
          <a:xfrm>
            <a:off x="2895600" y="3151701"/>
            <a:ext cx="685800" cy="307777"/>
          </a:xfrm>
          <a:prstGeom prst="rect">
            <a:avLst/>
          </a:prstGeom>
          <a:solidFill>
            <a:srgbClr val="FFFF00"/>
          </a:solidFill>
        </p:spPr>
        <p:txBody>
          <a:bodyPr wrap="square" rtlCol="0">
            <a:spAutoFit/>
          </a:bodyPr>
          <a:lstStyle/>
          <a:p>
            <a:r>
              <a:rPr lang="zh-TW" altLang="en-US" sz="1400" dirty="0"/>
              <a:t>評</a:t>
            </a:r>
            <a:r>
              <a:rPr lang="zh-TW" altLang="en-US" sz="1400" dirty="0" smtClean="0"/>
              <a:t>論</a:t>
            </a:r>
            <a:endParaRPr lang="zh-TW" altLang="en-US" sz="1400" dirty="0"/>
          </a:p>
        </p:txBody>
      </p:sp>
      <p:sp>
        <p:nvSpPr>
          <p:cNvPr id="12" name="文字方塊 11"/>
          <p:cNvSpPr txBox="1"/>
          <p:nvPr/>
        </p:nvSpPr>
        <p:spPr>
          <a:xfrm>
            <a:off x="4953000" y="3447006"/>
            <a:ext cx="2286000" cy="307777"/>
          </a:xfrm>
          <a:prstGeom prst="rect">
            <a:avLst/>
          </a:prstGeom>
          <a:solidFill>
            <a:srgbClr val="FFFF00"/>
          </a:solidFill>
        </p:spPr>
        <p:txBody>
          <a:bodyPr wrap="square" rtlCol="0">
            <a:spAutoFit/>
          </a:bodyPr>
          <a:lstStyle/>
          <a:p>
            <a:r>
              <a:rPr lang="zh-TW" altLang="en-US" sz="1400" dirty="0" smtClean="0"/>
              <a:t>不準確</a:t>
            </a:r>
            <a:r>
              <a:rPr lang="zh-TW" altLang="en-US" sz="1400" dirty="0"/>
              <a:t>或令人尷尬的材料</a:t>
            </a:r>
          </a:p>
        </p:txBody>
      </p:sp>
    </p:spTree>
    <p:extLst>
      <p:ext uri="{BB962C8B-B14F-4D97-AF65-F5344CB8AC3E}">
        <p14:creationId xmlns:p14="http://schemas.microsoft.com/office/powerpoint/2010/main" val="30680084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Insight on Society: </a:t>
            </a:r>
            <a:r>
              <a:rPr lang="en-US" altLang="en-US" dirty="0" smtClean="0"/>
              <a:t>Marketing to Children of the Web in the Age of Social Networks</a:t>
            </a:r>
            <a:endParaRPr lang="en-US" dirty="0"/>
          </a:p>
        </p:txBody>
      </p:sp>
      <p:sp>
        <p:nvSpPr>
          <p:cNvPr id="3" name="Content Placeholder 2"/>
          <p:cNvSpPr>
            <a:spLocks noGrp="1"/>
          </p:cNvSpPr>
          <p:nvPr>
            <p:ph idx="1"/>
          </p:nvPr>
        </p:nvSpPr>
        <p:spPr/>
        <p:txBody>
          <a:bodyPr/>
          <a:lstStyle/>
          <a:p>
            <a:r>
              <a:rPr lang="en-US" dirty="0" smtClean="0"/>
              <a:t>Class discussion:</a:t>
            </a:r>
          </a:p>
          <a:p>
            <a:pPr lvl="1"/>
            <a:r>
              <a:rPr lang="en-US" altLang="en-US" dirty="0" smtClean="0"/>
              <a:t>Why is online marketing to children a controversial practice?</a:t>
            </a:r>
          </a:p>
          <a:p>
            <a:pPr marL="457200" lvl="1" indent="0">
              <a:buNone/>
            </a:pPr>
            <a:endParaRPr lang="en-US" altLang="en-US" dirty="0" smtClean="0"/>
          </a:p>
          <a:p>
            <a:pPr lvl="1"/>
            <a:r>
              <a:rPr lang="en-US" altLang="en-US" dirty="0" smtClean="0"/>
              <a:t>What is the Children</a:t>
            </a:r>
            <a:r>
              <a:rPr lang="ja-JP" altLang="en-US" dirty="0" smtClean="0"/>
              <a:t>’</a:t>
            </a:r>
            <a:r>
              <a:rPr lang="en-US" altLang="ja-JP" dirty="0" smtClean="0"/>
              <a:t>s Online Privacy Protection Act (COPPA) and how does it protect the privacy of children?</a:t>
            </a:r>
          </a:p>
          <a:p>
            <a:pPr marL="457200" lvl="1" indent="0">
              <a:buNone/>
            </a:pPr>
            <a:endParaRPr lang="en-US" altLang="ja-JP" dirty="0" smtClean="0"/>
          </a:p>
          <a:p>
            <a:pPr lvl="1"/>
            <a:r>
              <a:rPr lang="en-US" altLang="en-US" dirty="0" smtClean="0"/>
              <a:t>How do companies verify the age of online users?</a:t>
            </a:r>
          </a:p>
          <a:p>
            <a:pPr marL="457200" lvl="1" indent="0">
              <a:buNone/>
            </a:pPr>
            <a:endParaRPr lang="en-US" altLang="en-US" dirty="0" smtClean="0"/>
          </a:p>
          <a:p>
            <a:pPr lvl="1"/>
            <a:r>
              <a:rPr lang="en-US" altLang="en-US" dirty="0" smtClean="0"/>
              <a:t>Should companies be allowed to target marketing efforts to children under the age of 13?  </a:t>
            </a:r>
            <a:endParaRPr lang="en-US" dirty="0"/>
          </a:p>
        </p:txBody>
      </p:sp>
      <p:sp>
        <p:nvSpPr>
          <p:cNvPr id="4" name="文字方塊 3"/>
          <p:cNvSpPr txBox="1"/>
          <p:nvPr/>
        </p:nvSpPr>
        <p:spPr>
          <a:xfrm>
            <a:off x="3581400" y="1625600"/>
            <a:ext cx="1295400" cy="400110"/>
          </a:xfrm>
          <a:prstGeom prst="rect">
            <a:avLst/>
          </a:prstGeom>
          <a:solidFill>
            <a:srgbClr val="FFFF00"/>
          </a:solidFill>
        </p:spPr>
        <p:txBody>
          <a:bodyPr wrap="square" rtlCol="0">
            <a:spAutoFit/>
          </a:bodyPr>
          <a:lstStyle/>
          <a:p>
            <a:r>
              <a:rPr lang="zh-TW" altLang="en-US" sz="2000" dirty="0" smtClean="0"/>
              <a:t>課堂討論</a:t>
            </a:r>
          </a:p>
        </p:txBody>
      </p:sp>
      <p:sp>
        <p:nvSpPr>
          <p:cNvPr id="5" name="文字方塊 4"/>
          <p:cNvSpPr txBox="1"/>
          <p:nvPr/>
        </p:nvSpPr>
        <p:spPr>
          <a:xfrm>
            <a:off x="914400" y="2617"/>
            <a:ext cx="5638800" cy="400110"/>
          </a:xfrm>
          <a:prstGeom prst="rect">
            <a:avLst/>
          </a:prstGeom>
          <a:solidFill>
            <a:srgbClr val="FFFF00"/>
          </a:solidFill>
        </p:spPr>
        <p:txBody>
          <a:bodyPr wrap="square" rtlCol="0">
            <a:spAutoFit/>
          </a:bodyPr>
          <a:lstStyle/>
          <a:p>
            <a:r>
              <a:rPr lang="zh-TW" altLang="en-US" sz="2000" dirty="0"/>
              <a:t>社會洞察：社交網絡時代的網絡兒童營銷</a:t>
            </a:r>
            <a:endParaRPr lang="zh-TW" altLang="en-US" sz="2000" dirty="0" smtClean="0"/>
          </a:p>
        </p:txBody>
      </p:sp>
      <p:sp>
        <p:nvSpPr>
          <p:cNvPr id="7" name="文字方塊 6"/>
          <p:cNvSpPr txBox="1"/>
          <p:nvPr/>
        </p:nvSpPr>
        <p:spPr>
          <a:xfrm>
            <a:off x="1155700" y="2431582"/>
            <a:ext cx="4572000" cy="369332"/>
          </a:xfrm>
          <a:prstGeom prst="rect">
            <a:avLst/>
          </a:prstGeom>
          <a:solidFill>
            <a:srgbClr val="FFFF00"/>
          </a:solidFill>
        </p:spPr>
        <p:txBody>
          <a:bodyPr wrap="square" rtlCol="0">
            <a:spAutoFit/>
          </a:bodyPr>
          <a:lstStyle/>
          <a:p>
            <a:r>
              <a:rPr lang="zh-TW" altLang="en-US" dirty="0"/>
              <a:t>為什麼網路行銷給孩子們一個有爭議的做法？</a:t>
            </a:r>
            <a:endParaRPr lang="zh-TW" altLang="en-US" sz="1600" dirty="0" smtClean="0"/>
          </a:p>
        </p:txBody>
      </p:sp>
      <p:sp>
        <p:nvSpPr>
          <p:cNvPr id="8" name="文字方塊 7"/>
          <p:cNvSpPr txBox="1"/>
          <p:nvPr/>
        </p:nvSpPr>
        <p:spPr>
          <a:xfrm>
            <a:off x="1143000" y="3476655"/>
            <a:ext cx="7162800" cy="369332"/>
          </a:xfrm>
          <a:prstGeom prst="rect">
            <a:avLst/>
          </a:prstGeom>
          <a:solidFill>
            <a:srgbClr val="FFFF00"/>
          </a:solidFill>
        </p:spPr>
        <p:txBody>
          <a:bodyPr wrap="square" rtlCol="0">
            <a:spAutoFit/>
          </a:bodyPr>
          <a:lstStyle/>
          <a:p>
            <a:r>
              <a:rPr lang="zh-TW" altLang="en-US" dirty="0"/>
              <a:t>什麼是兒童線上隱私保護法案 </a:t>
            </a:r>
            <a:r>
              <a:rPr lang="en-US" altLang="zh-TW" dirty="0" smtClean="0"/>
              <a:t>(COPPA), </a:t>
            </a:r>
            <a:r>
              <a:rPr lang="zh-TW" altLang="en-US" dirty="0"/>
              <a:t>以及它如何保護兒童的隱私？</a:t>
            </a:r>
            <a:endParaRPr lang="zh-TW" altLang="en-US" sz="1600" dirty="0" smtClean="0"/>
          </a:p>
        </p:txBody>
      </p:sp>
      <p:sp>
        <p:nvSpPr>
          <p:cNvPr id="9" name="文字方塊 8"/>
          <p:cNvSpPr txBox="1"/>
          <p:nvPr/>
        </p:nvSpPr>
        <p:spPr>
          <a:xfrm>
            <a:off x="1143000" y="4314855"/>
            <a:ext cx="3581400" cy="369332"/>
          </a:xfrm>
          <a:prstGeom prst="rect">
            <a:avLst/>
          </a:prstGeom>
          <a:solidFill>
            <a:srgbClr val="FFFF00"/>
          </a:solidFill>
        </p:spPr>
        <p:txBody>
          <a:bodyPr wrap="square" rtlCol="0">
            <a:spAutoFit/>
          </a:bodyPr>
          <a:lstStyle/>
          <a:p>
            <a:r>
              <a:rPr lang="zh-TW" altLang="en-US" dirty="0"/>
              <a:t>公司如何驗證線上使用者的年齡？</a:t>
            </a:r>
            <a:endParaRPr lang="zh-TW" altLang="en-US" sz="1600" dirty="0" smtClean="0"/>
          </a:p>
        </p:txBody>
      </p:sp>
      <p:sp>
        <p:nvSpPr>
          <p:cNvPr id="10" name="文字方塊 9"/>
          <p:cNvSpPr txBox="1"/>
          <p:nvPr/>
        </p:nvSpPr>
        <p:spPr>
          <a:xfrm>
            <a:off x="1155700" y="5334000"/>
            <a:ext cx="5626100" cy="369332"/>
          </a:xfrm>
          <a:prstGeom prst="rect">
            <a:avLst/>
          </a:prstGeom>
          <a:solidFill>
            <a:srgbClr val="FFFF00"/>
          </a:solidFill>
        </p:spPr>
        <p:txBody>
          <a:bodyPr wrap="square" rtlCol="0">
            <a:spAutoFit/>
          </a:bodyPr>
          <a:lstStyle/>
          <a:p>
            <a:r>
              <a:rPr lang="zh-TW" altLang="en-US" dirty="0"/>
              <a:t>是否應該允許公司針對</a:t>
            </a:r>
            <a:r>
              <a:rPr lang="en-US" altLang="zh-TW" dirty="0"/>
              <a:t>13</a:t>
            </a:r>
            <a:r>
              <a:rPr lang="zh-TW" altLang="en-US" dirty="0"/>
              <a:t>歲以下的兒童開展行銷工作？</a:t>
            </a:r>
            <a:endParaRPr lang="zh-TW" altLang="en-US" sz="1600" dirty="0" smtClean="0"/>
          </a:p>
        </p:txBody>
      </p:sp>
    </p:spTree>
    <p:extLst>
      <p:ext uri="{BB962C8B-B14F-4D97-AF65-F5344CB8AC3E}">
        <p14:creationId xmlns:p14="http://schemas.microsoft.com/office/powerpoint/2010/main" val="40296416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Mobile Marketing</a:t>
            </a:r>
          </a:p>
        </p:txBody>
      </p:sp>
      <p:sp>
        <p:nvSpPr>
          <p:cNvPr id="3" name="Content Placeholder 2"/>
          <p:cNvSpPr>
            <a:spLocks noGrp="1"/>
          </p:cNvSpPr>
          <p:nvPr>
            <p:ph idx="1"/>
          </p:nvPr>
        </p:nvSpPr>
        <p:spPr/>
        <p:txBody>
          <a:bodyPr/>
          <a:lstStyle/>
          <a:p>
            <a:pPr>
              <a:defRPr/>
            </a:pPr>
            <a:r>
              <a:rPr lang="en-US" dirty="0"/>
              <a:t>More than </a:t>
            </a:r>
            <a:r>
              <a:rPr lang="en-US" dirty="0" smtClean="0"/>
              <a:t>262 </a:t>
            </a:r>
            <a:r>
              <a:rPr lang="en-US" dirty="0"/>
              <a:t>million Americans use mobile phones</a:t>
            </a:r>
          </a:p>
          <a:p>
            <a:pPr lvl="1">
              <a:defRPr/>
            </a:pPr>
            <a:r>
              <a:rPr lang="en-US" dirty="0" smtClean="0">
                <a:ea typeface="ＭＳ Ｐゴシック" charset="0"/>
              </a:rPr>
              <a:t>Devices </a:t>
            </a:r>
            <a:r>
              <a:rPr lang="en-US" dirty="0">
                <a:ea typeface="ＭＳ Ｐゴシック" charset="0"/>
              </a:rPr>
              <a:t>used multiple times per </a:t>
            </a:r>
            <a:r>
              <a:rPr lang="en-US" dirty="0" smtClean="0">
                <a:ea typeface="ＭＳ Ｐゴシック" charset="0"/>
              </a:rPr>
              <a:t>day</a:t>
            </a:r>
          </a:p>
          <a:p>
            <a:pPr>
              <a:defRPr/>
            </a:pPr>
            <a:r>
              <a:rPr lang="en-US" dirty="0" smtClean="0">
                <a:ea typeface="ＭＳ Ｐゴシック" charset="0"/>
              </a:rPr>
              <a:t>By 2020, m-commerce will account for almost 50% of all retail and travel e-commerce</a:t>
            </a:r>
          </a:p>
          <a:p>
            <a:pPr marL="0" indent="0">
              <a:buNone/>
              <a:defRPr/>
            </a:pPr>
            <a:endParaRPr lang="en-US" dirty="0" smtClean="0">
              <a:ea typeface="ＭＳ Ｐゴシック" charset="0"/>
            </a:endParaRPr>
          </a:p>
          <a:p>
            <a:pPr>
              <a:defRPr/>
            </a:pPr>
            <a:r>
              <a:rPr lang="en-US" dirty="0" smtClean="0">
                <a:ea typeface="ＭＳ Ｐゴシック" charset="0"/>
              </a:rPr>
              <a:t>Challenges: Mobile </a:t>
            </a:r>
            <a:r>
              <a:rPr lang="en-US" dirty="0">
                <a:ea typeface="ＭＳ Ｐゴシック" charset="0"/>
              </a:rPr>
              <a:t>search</a:t>
            </a:r>
          </a:p>
          <a:p>
            <a:pPr lvl="1">
              <a:defRPr/>
            </a:pPr>
            <a:r>
              <a:rPr lang="en-US" dirty="0" smtClean="0">
                <a:ea typeface="ＭＳ Ｐゴシック" charset="0"/>
              </a:rPr>
              <a:t>Motivating consumers to click </a:t>
            </a:r>
          </a:p>
          <a:p>
            <a:pPr lvl="1">
              <a:defRPr/>
            </a:pPr>
            <a:r>
              <a:rPr lang="en-US" dirty="0" smtClean="0">
                <a:ea typeface="ＭＳ Ｐゴシック" charset="0"/>
              </a:rPr>
              <a:t>Raising fees for each click</a:t>
            </a:r>
            <a:endParaRPr lang="en-US" dirty="0">
              <a:ea typeface="ＭＳ Ｐゴシック" charset="0"/>
            </a:endParaRPr>
          </a:p>
        </p:txBody>
      </p:sp>
      <p:sp>
        <p:nvSpPr>
          <p:cNvPr id="4" name="文字方塊 3"/>
          <p:cNvSpPr txBox="1"/>
          <p:nvPr/>
        </p:nvSpPr>
        <p:spPr>
          <a:xfrm>
            <a:off x="4038600" y="830861"/>
            <a:ext cx="1828800" cy="400110"/>
          </a:xfrm>
          <a:prstGeom prst="rect">
            <a:avLst/>
          </a:prstGeom>
          <a:solidFill>
            <a:srgbClr val="FFFF00"/>
          </a:solidFill>
        </p:spPr>
        <p:txBody>
          <a:bodyPr wrap="square" rtlCol="0">
            <a:spAutoFit/>
          </a:bodyPr>
          <a:lstStyle/>
          <a:p>
            <a:r>
              <a:rPr lang="zh-TW" altLang="en-US" sz="2000" dirty="0" smtClean="0"/>
              <a:t>行動裝置營</a:t>
            </a:r>
            <a:r>
              <a:rPr lang="zh-TW" altLang="en-US" sz="2000" dirty="0"/>
              <a:t>銷</a:t>
            </a:r>
            <a:endParaRPr lang="zh-TW" altLang="en-US" sz="2000" dirty="0" smtClean="0"/>
          </a:p>
        </p:txBody>
      </p:sp>
      <p:sp>
        <p:nvSpPr>
          <p:cNvPr id="5" name="文字方塊 4"/>
          <p:cNvSpPr txBox="1"/>
          <p:nvPr/>
        </p:nvSpPr>
        <p:spPr>
          <a:xfrm>
            <a:off x="1981200" y="2057400"/>
            <a:ext cx="3505200" cy="369332"/>
          </a:xfrm>
          <a:prstGeom prst="rect">
            <a:avLst/>
          </a:prstGeom>
          <a:solidFill>
            <a:srgbClr val="FFFF00"/>
          </a:solidFill>
        </p:spPr>
        <p:txBody>
          <a:bodyPr wrap="square" rtlCol="0">
            <a:spAutoFit/>
          </a:bodyPr>
          <a:lstStyle/>
          <a:p>
            <a:r>
              <a:rPr lang="zh-TW" altLang="en-US" dirty="0"/>
              <a:t>超過</a:t>
            </a:r>
            <a:r>
              <a:rPr lang="en-US" altLang="zh-TW" dirty="0"/>
              <a:t>2</a:t>
            </a:r>
            <a:r>
              <a:rPr lang="zh-TW" altLang="en-US" dirty="0"/>
              <a:t>億</a:t>
            </a:r>
            <a:r>
              <a:rPr lang="en-US" altLang="zh-TW" dirty="0"/>
              <a:t>6200</a:t>
            </a:r>
            <a:r>
              <a:rPr lang="zh-TW" altLang="en-US" dirty="0"/>
              <a:t>萬美國人使用手機</a:t>
            </a:r>
            <a:endParaRPr lang="zh-TW" altLang="en-US" sz="2000" dirty="0" smtClean="0"/>
          </a:p>
        </p:txBody>
      </p:sp>
      <p:sp>
        <p:nvSpPr>
          <p:cNvPr id="6" name="文字方塊 5"/>
          <p:cNvSpPr txBox="1"/>
          <p:nvPr/>
        </p:nvSpPr>
        <p:spPr>
          <a:xfrm>
            <a:off x="5410200" y="2510526"/>
            <a:ext cx="2286000" cy="338554"/>
          </a:xfrm>
          <a:prstGeom prst="rect">
            <a:avLst/>
          </a:prstGeom>
          <a:solidFill>
            <a:srgbClr val="FFFF00"/>
          </a:solidFill>
        </p:spPr>
        <p:txBody>
          <a:bodyPr wrap="square" rtlCol="0">
            <a:spAutoFit/>
          </a:bodyPr>
          <a:lstStyle/>
          <a:p>
            <a:r>
              <a:rPr lang="zh-TW" altLang="en-US" sz="1600" dirty="0"/>
              <a:t>每天使用多次的設備</a:t>
            </a:r>
            <a:endParaRPr lang="zh-TW" altLang="en-US" dirty="0" smtClean="0"/>
          </a:p>
        </p:txBody>
      </p:sp>
      <p:sp>
        <p:nvSpPr>
          <p:cNvPr id="7" name="文字方塊 6"/>
          <p:cNvSpPr txBox="1"/>
          <p:nvPr/>
        </p:nvSpPr>
        <p:spPr>
          <a:xfrm>
            <a:off x="800100" y="3915093"/>
            <a:ext cx="7048500" cy="369332"/>
          </a:xfrm>
          <a:prstGeom prst="rect">
            <a:avLst/>
          </a:prstGeom>
          <a:solidFill>
            <a:srgbClr val="FFFF00"/>
          </a:solidFill>
        </p:spPr>
        <p:txBody>
          <a:bodyPr wrap="square" rtlCol="0">
            <a:spAutoFit/>
          </a:bodyPr>
          <a:lstStyle/>
          <a:p>
            <a:r>
              <a:rPr lang="zh-TW" altLang="en-US" dirty="0"/>
              <a:t>到 </a:t>
            </a:r>
            <a:r>
              <a:rPr lang="en-US" altLang="zh-TW" dirty="0"/>
              <a:t>2020</a:t>
            </a:r>
            <a:r>
              <a:rPr lang="zh-TW" altLang="en-US" dirty="0"/>
              <a:t>年</a:t>
            </a:r>
            <a:r>
              <a:rPr lang="en-US" altLang="zh-TW" dirty="0" smtClean="0"/>
              <a:t>,</a:t>
            </a:r>
            <a:r>
              <a:rPr lang="zh-TW" altLang="en-US" dirty="0"/>
              <a:t>移動電子商務將占到所有零售和旅遊電子商務的近</a:t>
            </a:r>
            <a:r>
              <a:rPr lang="en-US" altLang="zh-TW" dirty="0"/>
              <a:t>50</a:t>
            </a:r>
            <a:r>
              <a:rPr lang="en-US" altLang="zh-TW" dirty="0" smtClean="0"/>
              <a:t>%</a:t>
            </a:r>
            <a:endParaRPr lang="zh-TW" altLang="en-US" sz="2000" dirty="0" smtClean="0"/>
          </a:p>
        </p:txBody>
      </p:sp>
      <p:sp>
        <p:nvSpPr>
          <p:cNvPr id="8" name="文字方塊 7"/>
          <p:cNvSpPr txBox="1"/>
          <p:nvPr/>
        </p:nvSpPr>
        <p:spPr>
          <a:xfrm>
            <a:off x="5181600" y="4684053"/>
            <a:ext cx="2514600" cy="400110"/>
          </a:xfrm>
          <a:prstGeom prst="rect">
            <a:avLst/>
          </a:prstGeom>
          <a:solidFill>
            <a:srgbClr val="FFFF00"/>
          </a:solidFill>
        </p:spPr>
        <p:txBody>
          <a:bodyPr wrap="square" rtlCol="0">
            <a:spAutoFit/>
          </a:bodyPr>
          <a:lstStyle/>
          <a:p>
            <a:r>
              <a:rPr lang="zh-TW" altLang="en-US" sz="2000" dirty="0"/>
              <a:t>挑戰</a:t>
            </a:r>
            <a:r>
              <a:rPr lang="zh-TW" altLang="en-US" sz="2000" dirty="0" smtClean="0"/>
              <a:t>：行動裝</a:t>
            </a:r>
            <a:r>
              <a:rPr lang="zh-TW" altLang="en-US" sz="2000" dirty="0"/>
              <a:t>置</a:t>
            </a:r>
            <a:r>
              <a:rPr lang="zh-TW" altLang="en-US" sz="2000" dirty="0" smtClean="0"/>
              <a:t>搜</a:t>
            </a:r>
            <a:r>
              <a:rPr lang="zh-TW" altLang="en-US" sz="2000" dirty="0"/>
              <a:t>索</a:t>
            </a:r>
            <a:endParaRPr lang="zh-TW" altLang="en-US" sz="2000" dirty="0" smtClean="0"/>
          </a:p>
        </p:txBody>
      </p:sp>
      <p:sp>
        <p:nvSpPr>
          <p:cNvPr id="9" name="文字方塊 8"/>
          <p:cNvSpPr txBox="1"/>
          <p:nvPr/>
        </p:nvSpPr>
        <p:spPr>
          <a:xfrm>
            <a:off x="4699000" y="5176014"/>
            <a:ext cx="1828800" cy="307777"/>
          </a:xfrm>
          <a:prstGeom prst="rect">
            <a:avLst/>
          </a:prstGeom>
          <a:solidFill>
            <a:srgbClr val="FFFF00"/>
          </a:solidFill>
        </p:spPr>
        <p:txBody>
          <a:bodyPr wrap="square" rtlCol="0">
            <a:spAutoFit/>
          </a:bodyPr>
          <a:lstStyle/>
          <a:p>
            <a:r>
              <a:rPr lang="zh-TW" altLang="en-US" sz="1400" dirty="0"/>
              <a:t>激勵消費者點擊</a:t>
            </a:r>
            <a:endParaRPr lang="zh-TW" altLang="en-US" sz="1600" dirty="0" smtClean="0"/>
          </a:p>
        </p:txBody>
      </p:sp>
      <p:sp>
        <p:nvSpPr>
          <p:cNvPr id="10" name="文字方塊 9"/>
          <p:cNvSpPr txBox="1"/>
          <p:nvPr/>
        </p:nvSpPr>
        <p:spPr>
          <a:xfrm>
            <a:off x="4349750" y="5604922"/>
            <a:ext cx="1974850" cy="307777"/>
          </a:xfrm>
          <a:prstGeom prst="rect">
            <a:avLst/>
          </a:prstGeom>
          <a:solidFill>
            <a:srgbClr val="FFFF00"/>
          </a:solidFill>
        </p:spPr>
        <p:txBody>
          <a:bodyPr wrap="square" rtlCol="0">
            <a:spAutoFit/>
          </a:bodyPr>
          <a:lstStyle/>
          <a:p>
            <a:r>
              <a:rPr lang="zh-TW" altLang="en-US" sz="1400" dirty="0"/>
              <a:t>提高每次點擊的費用</a:t>
            </a:r>
            <a:endParaRPr lang="zh-TW" altLang="en-US" sz="1600" dirty="0" smtClean="0"/>
          </a:p>
        </p:txBody>
      </p:sp>
    </p:spTree>
    <p:extLst>
      <p:ext uri="{BB962C8B-B14F-4D97-AF65-F5344CB8AC3E}">
        <p14:creationId xmlns:p14="http://schemas.microsoft.com/office/powerpoint/2010/main" val="1278525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7.6: </a:t>
            </a:r>
            <a:r>
              <a:rPr lang="en-US" dirty="0"/>
              <a:t>The Growth of </a:t>
            </a:r>
            <a:r>
              <a:rPr lang="en-US" dirty="0" smtClean="0"/>
              <a:t>M-Commerce</a:t>
            </a:r>
            <a:endParaRPr lang="en-US" dirty="0"/>
          </a:p>
        </p:txBody>
      </p:sp>
      <p:sp>
        <p:nvSpPr>
          <p:cNvPr id="6" name="Text Placeholder 5"/>
          <p:cNvSpPr>
            <a:spLocks noGrp="1"/>
          </p:cNvSpPr>
          <p:nvPr>
            <p:ph type="body" sz="quarter" idx="13"/>
          </p:nvPr>
        </p:nvSpPr>
        <p:spPr/>
        <p:txBody>
          <a:bodyPr/>
          <a:lstStyle/>
          <a:p>
            <a:endParaRPr lang="en-US" dirty="0"/>
          </a:p>
        </p:txBody>
      </p:sp>
      <p:pic>
        <p:nvPicPr>
          <p:cNvPr id="8" name="Picture 7" descr="Figure 7.6 illustrates the growth of retail/travel m-commerce sales as compared with traditional e-commerce sales, from 2015 to 2020."/>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2057400" y="2111271"/>
            <a:ext cx="4854956" cy="2492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字方塊 4"/>
          <p:cNvSpPr txBox="1"/>
          <p:nvPr/>
        </p:nvSpPr>
        <p:spPr>
          <a:xfrm>
            <a:off x="457200" y="869890"/>
            <a:ext cx="3124200" cy="400110"/>
          </a:xfrm>
          <a:prstGeom prst="rect">
            <a:avLst/>
          </a:prstGeom>
          <a:solidFill>
            <a:srgbClr val="FFFF00"/>
          </a:solidFill>
        </p:spPr>
        <p:txBody>
          <a:bodyPr wrap="square" rtlCol="0">
            <a:spAutoFit/>
          </a:bodyPr>
          <a:lstStyle/>
          <a:p>
            <a:r>
              <a:rPr lang="en-US" altLang="zh-TW" sz="2000" dirty="0" smtClean="0"/>
              <a:t>7.6</a:t>
            </a:r>
            <a:r>
              <a:rPr lang="en-US" altLang="zh-TW" sz="2000" dirty="0"/>
              <a:t>: </a:t>
            </a:r>
            <a:r>
              <a:rPr lang="zh-TW" altLang="en-US" sz="2000" dirty="0"/>
              <a:t>移</a:t>
            </a:r>
            <a:r>
              <a:rPr lang="zh-TW" altLang="en-US" sz="2000" dirty="0" smtClean="0"/>
              <a:t>動</a:t>
            </a:r>
            <a:r>
              <a:rPr lang="zh-TW" altLang="en-US" sz="2000" dirty="0"/>
              <a:t>電</a:t>
            </a:r>
            <a:r>
              <a:rPr lang="zh-TW" altLang="en-US" sz="2000" dirty="0" smtClean="0"/>
              <a:t>子商</a:t>
            </a:r>
            <a:r>
              <a:rPr lang="zh-TW" altLang="en-US" sz="2000" dirty="0"/>
              <a:t>務</a:t>
            </a:r>
            <a:r>
              <a:rPr lang="zh-TW" altLang="en-US" sz="2000" dirty="0" smtClean="0"/>
              <a:t>的</a:t>
            </a:r>
            <a:r>
              <a:rPr lang="zh-TW" altLang="en-US" sz="2000" dirty="0"/>
              <a:t>增長</a:t>
            </a:r>
            <a:endParaRPr lang="zh-TW" altLang="en-US" sz="2400" dirty="0" smtClean="0"/>
          </a:p>
        </p:txBody>
      </p:sp>
      <p:sp>
        <p:nvSpPr>
          <p:cNvPr id="7" name="文字方塊 6"/>
          <p:cNvSpPr txBox="1"/>
          <p:nvPr/>
        </p:nvSpPr>
        <p:spPr>
          <a:xfrm>
            <a:off x="1371600" y="2776005"/>
            <a:ext cx="711200" cy="400110"/>
          </a:xfrm>
          <a:prstGeom prst="rect">
            <a:avLst/>
          </a:prstGeom>
          <a:solidFill>
            <a:srgbClr val="FFFF00"/>
          </a:solidFill>
        </p:spPr>
        <p:txBody>
          <a:bodyPr wrap="square" rtlCol="0">
            <a:spAutoFit/>
          </a:bodyPr>
          <a:lstStyle/>
          <a:p>
            <a:r>
              <a:rPr lang="zh-TW" altLang="en-US" sz="2000" dirty="0"/>
              <a:t>十億</a:t>
            </a:r>
            <a:endParaRPr lang="zh-TW" altLang="en-US" sz="2000" dirty="0" smtClean="0"/>
          </a:p>
        </p:txBody>
      </p:sp>
      <p:sp>
        <p:nvSpPr>
          <p:cNvPr id="9" name="文字方塊 8"/>
          <p:cNvSpPr txBox="1"/>
          <p:nvPr/>
        </p:nvSpPr>
        <p:spPr>
          <a:xfrm>
            <a:off x="2971800" y="4593175"/>
            <a:ext cx="1828800" cy="307777"/>
          </a:xfrm>
          <a:prstGeom prst="rect">
            <a:avLst/>
          </a:prstGeom>
          <a:solidFill>
            <a:srgbClr val="FFFF00"/>
          </a:solidFill>
        </p:spPr>
        <p:txBody>
          <a:bodyPr wrap="square" rtlCol="0">
            <a:spAutoFit/>
          </a:bodyPr>
          <a:lstStyle/>
          <a:p>
            <a:r>
              <a:rPr lang="zh-TW" altLang="en-US" sz="1400" dirty="0"/>
              <a:t>零售和旅遊電子商務</a:t>
            </a:r>
            <a:endParaRPr lang="zh-TW" altLang="en-US" sz="1400" dirty="0" smtClean="0"/>
          </a:p>
        </p:txBody>
      </p:sp>
      <p:sp>
        <p:nvSpPr>
          <p:cNvPr id="10" name="文字方塊 9"/>
          <p:cNvSpPr txBox="1"/>
          <p:nvPr/>
        </p:nvSpPr>
        <p:spPr>
          <a:xfrm>
            <a:off x="5562600" y="4578246"/>
            <a:ext cx="1349756" cy="307777"/>
          </a:xfrm>
          <a:prstGeom prst="rect">
            <a:avLst/>
          </a:prstGeom>
          <a:solidFill>
            <a:srgbClr val="FFFF00"/>
          </a:solidFill>
        </p:spPr>
        <p:txBody>
          <a:bodyPr wrap="square" rtlCol="0">
            <a:spAutoFit/>
          </a:bodyPr>
          <a:lstStyle/>
          <a:p>
            <a:r>
              <a:rPr lang="zh-TW" altLang="en-US" sz="1400" dirty="0" smtClean="0"/>
              <a:t>傳統電子商務</a:t>
            </a:r>
          </a:p>
        </p:txBody>
      </p:sp>
    </p:spTree>
    <p:extLst>
      <p:ext uri="{BB962C8B-B14F-4D97-AF65-F5344CB8AC3E}">
        <p14:creationId xmlns:p14="http://schemas.microsoft.com/office/powerpoint/2010/main" val="403172036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People Actually Use Mobile Devices</a:t>
            </a:r>
            <a:endParaRPr lang="en-US" dirty="0"/>
          </a:p>
        </p:txBody>
      </p:sp>
      <p:sp>
        <p:nvSpPr>
          <p:cNvPr id="3" name="Content Placeholder 2"/>
          <p:cNvSpPr>
            <a:spLocks noGrp="1"/>
          </p:cNvSpPr>
          <p:nvPr>
            <p:ph idx="1"/>
          </p:nvPr>
        </p:nvSpPr>
        <p:spPr/>
        <p:txBody>
          <a:bodyPr/>
          <a:lstStyle/>
          <a:p>
            <a:r>
              <a:rPr lang="en-US" dirty="0" smtClean="0"/>
              <a:t>Average of 3 hours daily on mobile devices</a:t>
            </a:r>
          </a:p>
          <a:p>
            <a:pPr lvl="1"/>
            <a:r>
              <a:rPr lang="en-US" dirty="0" smtClean="0"/>
              <a:t>42% entertainment</a:t>
            </a:r>
          </a:p>
          <a:p>
            <a:pPr lvl="1"/>
            <a:r>
              <a:rPr lang="en-US" dirty="0" smtClean="0"/>
              <a:t>16% social networks</a:t>
            </a:r>
          </a:p>
          <a:p>
            <a:pPr lvl="1"/>
            <a:r>
              <a:rPr lang="en-US" dirty="0" smtClean="0"/>
              <a:t>70% occur in home</a:t>
            </a:r>
          </a:p>
          <a:p>
            <a:r>
              <a:rPr lang="en-US" dirty="0" smtClean="0"/>
              <a:t>Activities are similar to desktop activities</a:t>
            </a:r>
          </a:p>
          <a:p>
            <a:r>
              <a:rPr lang="en-US" dirty="0"/>
              <a:t>Rapidly growing smartphone m-commerce sales</a:t>
            </a:r>
          </a:p>
          <a:p>
            <a:r>
              <a:rPr lang="en-US" dirty="0" smtClean="0"/>
              <a:t>Mobile devices currently used more for communicating and entertainment over shopping and buying</a:t>
            </a:r>
          </a:p>
        </p:txBody>
      </p:sp>
      <p:sp>
        <p:nvSpPr>
          <p:cNvPr id="4" name="文字方塊 3"/>
          <p:cNvSpPr txBox="1"/>
          <p:nvPr/>
        </p:nvSpPr>
        <p:spPr>
          <a:xfrm>
            <a:off x="279400" y="394680"/>
            <a:ext cx="3530600" cy="400110"/>
          </a:xfrm>
          <a:prstGeom prst="rect">
            <a:avLst/>
          </a:prstGeom>
          <a:solidFill>
            <a:srgbClr val="FFFF00"/>
          </a:solidFill>
        </p:spPr>
        <p:txBody>
          <a:bodyPr wrap="square" rtlCol="0">
            <a:spAutoFit/>
          </a:bodyPr>
          <a:lstStyle/>
          <a:p>
            <a:r>
              <a:rPr lang="zh-TW" altLang="en-US" sz="2000" dirty="0"/>
              <a:t>人們實際使用行動裝置的方式</a:t>
            </a:r>
            <a:endParaRPr lang="zh-TW" altLang="en-US" sz="2400" dirty="0" smtClean="0"/>
          </a:p>
        </p:txBody>
      </p:sp>
      <p:sp>
        <p:nvSpPr>
          <p:cNvPr id="5" name="文字方塊 4"/>
          <p:cNvSpPr txBox="1"/>
          <p:nvPr/>
        </p:nvSpPr>
        <p:spPr>
          <a:xfrm>
            <a:off x="3429000" y="2072414"/>
            <a:ext cx="1447800" cy="369332"/>
          </a:xfrm>
          <a:prstGeom prst="rect">
            <a:avLst/>
          </a:prstGeom>
          <a:solidFill>
            <a:srgbClr val="FFFF00"/>
          </a:solidFill>
        </p:spPr>
        <p:txBody>
          <a:bodyPr wrap="square" rtlCol="0">
            <a:spAutoFit/>
          </a:bodyPr>
          <a:lstStyle/>
          <a:p>
            <a:r>
              <a:rPr lang="en-US" altLang="zh-TW" dirty="0"/>
              <a:t>42% </a:t>
            </a:r>
            <a:r>
              <a:rPr lang="zh-TW" altLang="en-US" dirty="0"/>
              <a:t>娛樂</a:t>
            </a:r>
            <a:endParaRPr lang="zh-TW" altLang="en-US" sz="2000" dirty="0" smtClean="0"/>
          </a:p>
        </p:txBody>
      </p:sp>
      <p:sp>
        <p:nvSpPr>
          <p:cNvPr id="6" name="文字方塊 5"/>
          <p:cNvSpPr txBox="1"/>
          <p:nvPr/>
        </p:nvSpPr>
        <p:spPr>
          <a:xfrm>
            <a:off x="4876800" y="1301503"/>
            <a:ext cx="3352800" cy="369332"/>
          </a:xfrm>
          <a:prstGeom prst="rect">
            <a:avLst/>
          </a:prstGeom>
          <a:solidFill>
            <a:srgbClr val="FFFF00"/>
          </a:solidFill>
        </p:spPr>
        <p:txBody>
          <a:bodyPr wrap="square" rtlCol="0">
            <a:spAutoFit/>
          </a:bodyPr>
          <a:lstStyle/>
          <a:p>
            <a:r>
              <a:rPr lang="zh-TW" altLang="en-US" dirty="0"/>
              <a:t>平均每</a:t>
            </a:r>
            <a:r>
              <a:rPr lang="zh-TW" altLang="en-US" dirty="0" smtClean="0"/>
              <a:t>天花費</a:t>
            </a:r>
            <a:r>
              <a:rPr lang="en-US" altLang="zh-TW" dirty="0" smtClean="0"/>
              <a:t>3</a:t>
            </a:r>
            <a:r>
              <a:rPr lang="zh-TW" altLang="en-US" dirty="0"/>
              <a:t>小</a:t>
            </a:r>
            <a:r>
              <a:rPr lang="zh-TW" altLang="en-US" dirty="0" smtClean="0"/>
              <a:t>時在行</a:t>
            </a:r>
            <a:r>
              <a:rPr lang="zh-TW" altLang="en-US" dirty="0"/>
              <a:t>動裝置</a:t>
            </a:r>
            <a:endParaRPr lang="zh-TW" altLang="en-US" sz="2000" dirty="0" smtClean="0"/>
          </a:p>
        </p:txBody>
      </p:sp>
      <p:sp>
        <p:nvSpPr>
          <p:cNvPr id="7" name="文字方塊 6"/>
          <p:cNvSpPr txBox="1"/>
          <p:nvPr/>
        </p:nvSpPr>
        <p:spPr>
          <a:xfrm>
            <a:off x="3594100" y="2481547"/>
            <a:ext cx="1625600" cy="369332"/>
          </a:xfrm>
          <a:prstGeom prst="rect">
            <a:avLst/>
          </a:prstGeom>
          <a:solidFill>
            <a:srgbClr val="FFFF00"/>
          </a:solidFill>
        </p:spPr>
        <p:txBody>
          <a:bodyPr wrap="square" rtlCol="0">
            <a:spAutoFit/>
          </a:bodyPr>
          <a:lstStyle/>
          <a:p>
            <a:r>
              <a:rPr lang="en-US" altLang="zh-TW" dirty="0" smtClean="0"/>
              <a:t>16%</a:t>
            </a:r>
            <a:r>
              <a:rPr lang="zh-TW" altLang="en-US" dirty="0" smtClean="0"/>
              <a:t> 社交網路</a:t>
            </a:r>
            <a:endParaRPr lang="zh-TW" altLang="en-US" sz="2000" dirty="0" smtClean="0"/>
          </a:p>
        </p:txBody>
      </p:sp>
      <p:sp>
        <p:nvSpPr>
          <p:cNvPr id="8" name="文字方塊 7"/>
          <p:cNvSpPr txBox="1"/>
          <p:nvPr/>
        </p:nvSpPr>
        <p:spPr>
          <a:xfrm>
            <a:off x="3581400" y="2916980"/>
            <a:ext cx="1905000" cy="369332"/>
          </a:xfrm>
          <a:prstGeom prst="rect">
            <a:avLst/>
          </a:prstGeom>
          <a:solidFill>
            <a:srgbClr val="FFFF00"/>
          </a:solidFill>
        </p:spPr>
        <p:txBody>
          <a:bodyPr wrap="square" rtlCol="0">
            <a:spAutoFit/>
          </a:bodyPr>
          <a:lstStyle/>
          <a:p>
            <a:r>
              <a:rPr lang="en-US" altLang="zh-TW" dirty="0"/>
              <a:t>70% </a:t>
            </a:r>
            <a:r>
              <a:rPr lang="zh-TW" altLang="en-US" dirty="0"/>
              <a:t>發生在家中</a:t>
            </a:r>
            <a:endParaRPr lang="zh-TW" altLang="en-US" sz="2000" dirty="0" smtClean="0"/>
          </a:p>
        </p:txBody>
      </p:sp>
      <p:sp>
        <p:nvSpPr>
          <p:cNvPr id="9" name="文字方塊 8"/>
          <p:cNvSpPr txBox="1"/>
          <p:nvPr/>
        </p:nvSpPr>
        <p:spPr>
          <a:xfrm>
            <a:off x="4349750" y="3721675"/>
            <a:ext cx="2273300" cy="288000"/>
          </a:xfrm>
          <a:prstGeom prst="rect">
            <a:avLst/>
          </a:prstGeom>
          <a:solidFill>
            <a:srgbClr val="FFFF00"/>
          </a:solidFill>
        </p:spPr>
        <p:txBody>
          <a:bodyPr wrap="square" rtlCol="0">
            <a:spAutoFit/>
          </a:bodyPr>
          <a:lstStyle/>
          <a:p>
            <a:r>
              <a:rPr lang="zh-TW" altLang="en-US" sz="1600" dirty="0"/>
              <a:t>活動與桌面活動類似</a:t>
            </a:r>
            <a:endParaRPr lang="zh-TW" altLang="en-US" dirty="0" smtClean="0"/>
          </a:p>
        </p:txBody>
      </p:sp>
      <p:sp>
        <p:nvSpPr>
          <p:cNvPr id="10" name="文字方塊 9"/>
          <p:cNvSpPr txBox="1"/>
          <p:nvPr/>
        </p:nvSpPr>
        <p:spPr>
          <a:xfrm>
            <a:off x="2667000" y="4373280"/>
            <a:ext cx="3956050" cy="288000"/>
          </a:xfrm>
          <a:prstGeom prst="rect">
            <a:avLst/>
          </a:prstGeom>
          <a:solidFill>
            <a:srgbClr val="FFFF00"/>
          </a:solidFill>
        </p:spPr>
        <p:txBody>
          <a:bodyPr wrap="square" rtlCol="0">
            <a:spAutoFit/>
          </a:bodyPr>
          <a:lstStyle/>
          <a:p>
            <a:r>
              <a:rPr lang="zh-TW" altLang="en-US" sz="1600" dirty="0" smtClean="0"/>
              <a:t>智慧型手</a:t>
            </a:r>
            <a:r>
              <a:rPr lang="zh-TW" altLang="en-US" sz="1600" dirty="0"/>
              <a:t>機移動電子商務銷售額快速增長</a:t>
            </a:r>
            <a:endParaRPr lang="zh-TW" altLang="en-US" dirty="0" smtClean="0"/>
          </a:p>
        </p:txBody>
      </p:sp>
      <p:sp>
        <p:nvSpPr>
          <p:cNvPr id="11" name="文字方塊 10"/>
          <p:cNvSpPr txBox="1"/>
          <p:nvPr/>
        </p:nvSpPr>
        <p:spPr>
          <a:xfrm>
            <a:off x="2590800" y="5592066"/>
            <a:ext cx="4343400" cy="338554"/>
          </a:xfrm>
          <a:prstGeom prst="rect">
            <a:avLst/>
          </a:prstGeom>
          <a:solidFill>
            <a:srgbClr val="FFFF00"/>
          </a:solidFill>
        </p:spPr>
        <p:txBody>
          <a:bodyPr wrap="square" rtlCol="0">
            <a:spAutoFit/>
          </a:bodyPr>
          <a:lstStyle/>
          <a:p>
            <a:r>
              <a:rPr lang="zh-TW" altLang="en-US" sz="1600" dirty="0"/>
              <a:t>行動裝置目</a:t>
            </a:r>
            <a:r>
              <a:rPr lang="zh-TW" altLang="en-US" sz="1600" dirty="0" smtClean="0"/>
              <a:t>前用於通</a:t>
            </a:r>
            <a:r>
              <a:rPr lang="zh-TW" altLang="en-US" sz="1600" dirty="0"/>
              <a:t>信和娛</a:t>
            </a:r>
            <a:r>
              <a:rPr lang="zh-TW" altLang="en-US" sz="1600" dirty="0" smtClean="0"/>
              <a:t>樂多於購</a:t>
            </a:r>
            <a:r>
              <a:rPr lang="zh-TW" altLang="en-US" sz="1600" dirty="0"/>
              <a:t>物和購買</a:t>
            </a:r>
            <a:endParaRPr lang="zh-TW" altLang="en-US" dirty="0" smtClean="0"/>
          </a:p>
        </p:txBody>
      </p:sp>
    </p:spTree>
    <p:extLst>
      <p:ext uri="{BB962C8B-B14F-4D97-AF65-F5344CB8AC3E}">
        <p14:creationId xmlns:p14="http://schemas.microsoft.com/office/powerpoint/2010/main" val="17144787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7.7: </a:t>
            </a:r>
            <a:r>
              <a:rPr lang="en-US" dirty="0"/>
              <a:t>How People Use Their Mobile Devices to Shop</a:t>
            </a:r>
          </a:p>
        </p:txBody>
      </p:sp>
      <p:sp>
        <p:nvSpPr>
          <p:cNvPr id="6" name="Text Placeholder 5"/>
          <p:cNvSpPr>
            <a:spLocks noGrp="1"/>
          </p:cNvSpPr>
          <p:nvPr>
            <p:ph type="body" sz="quarter" idx="13"/>
          </p:nvPr>
        </p:nvSpPr>
        <p:spPr/>
        <p:txBody>
          <a:bodyPr/>
          <a:lstStyle/>
          <a:p>
            <a:endParaRPr lang="en-US" dirty="0"/>
          </a:p>
        </p:txBody>
      </p:sp>
      <p:pic>
        <p:nvPicPr>
          <p:cNvPr id="8" name="Picture 7" descr="Figure 7.7 graphs the percentage of mobile users who use a smartphone or tablet for various shopping-related activities."/>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143000" y="1600200"/>
            <a:ext cx="6423851" cy="4445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字方塊 4"/>
          <p:cNvSpPr txBox="1"/>
          <p:nvPr/>
        </p:nvSpPr>
        <p:spPr>
          <a:xfrm>
            <a:off x="3505199" y="847635"/>
            <a:ext cx="4061651" cy="369332"/>
          </a:xfrm>
          <a:prstGeom prst="rect">
            <a:avLst/>
          </a:prstGeom>
          <a:solidFill>
            <a:srgbClr val="FFFF00"/>
          </a:solidFill>
        </p:spPr>
        <p:txBody>
          <a:bodyPr wrap="square" rtlCol="0">
            <a:spAutoFit/>
          </a:bodyPr>
          <a:lstStyle/>
          <a:p>
            <a:r>
              <a:rPr lang="en-US" altLang="zh-TW" dirty="0"/>
              <a:t>7.7: </a:t>
            </a:r>
            <a:r>
              <a:rPr lang="zh-TW" altLang="en-US" dirty="0"/>
              <a:t>人們如何使用他們的行動裝置購物</a:t>
            </a:r>
            <a:endParaRPr lang="zh-TW" altLang="en-US" sz="2400" dirty="0" smtClean="0"/>
          </a:p>
        </p:txBody>
      </p:sp>
    </p:spTree>
    <p:extLst>
      <p:ext uri="{BB962C8B-B14F-4D97-AF65-F5344CB8AC3E}">
        <p14:creationId xmlns:p14="http://schemas.microsoft.com/office/powerpoint/2010/main" val="14995954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earning Objectives"/>
          <p:cNvSpPr>
            <a:spLocks noGrp="1"/>
          </p:cNvSpPr>
          <p:nvPr>
            <p:ph type="title"/>
          </p:nvPr>
        </p:nvSpPr>
        <p:spPr/>
        <p:txBody>
          <a:bodyPr/>
          <a:lstStyle/>
          <a:p>
            <a:r>
              <a:rPr lang="en-US" b="1" dirty="0"/>
              <a:t>Learning Objectives</a:t>
            </a:r>
            <a:r>
              <a:rPr lang="zh-TW" altLang="en-US" b="1" dirty="0"/>
              <a:t> </a:t>
            </a:r>
            <a:r>
              <a:rPr lang="zh-TW" altLang="en-US" b="1" dirty="0">
                <a:highlight>
                  <a:srgbClr val="FFFF00"/>
                </a:highlight>
              </a:rPr>
              <a:t>學習目的</a:t>
            </a:r>
            <a:endParaRPr lang="en-US" b="1" dirty="0">
              <a:highlight>
                <a:srgbClr val="FFFF00"/>
              </a:highlight>
            </a:endParaRPr>
          </a:p>
        </p:txBody>
      </p:sp>
      <p:sp>
        <p:nvSpPr>
          <p:cNvPr id="3" name="Learning Objective List"/>
          <p:cNvSpPr>
            <a:spLocks noGrp="1"/>
          </p:cNvSpPr>
          <p:nvPr>
            <p:ph idx="1"/>
          </p:nvPr>
        </p:nvSpPr>
        <p:spPr/>
        <p:txBody>
          <a:bodyPr/>
          <a:lstStyle/>
          <a:p>
            <a:r>
              <a:rPr lang="en-US" b="1" dirty="0">
                <a:solidFill>
                  <a:srgbClr val="007FA3"/>
                </a:solidFill>
              </a:rPr>
              <a:t>7.1</a:t>
            </a:r>
            <a:r>
              <a:rPr lang="en-US" dirty="0"/>
              <a:t> Understand the difference between traditional online marketing and the new social-mobile-local marketing platforms and the relationships between social, mobile, and local marketing.</a:t>
            </a:r>
            <a:r>
              <a:rPr lang="zh-TW" altLang="en-US" dirty="0"/>
              <a:t> </a:t>
            </a:r>
            <a:endParaRPr lang="en-US" altLang="zh-TW" dirty="0"/>
          </a:p>
          <a:p>
            <a:r>
              <a:rPr lang="zh-TW" altLang="en-US" dirty="0">
                <a:highlight>
                  <a:srgbClr val="FFFF00"/>
                </a:highlight>
              </a:rPr>
              <a:t>了解傳統線上營銷和新社交裝置地方性營銷平台的不同和社交、裝置、地方性營銷的關係。</a:t>
            </a:r>
            <a:endParaRPr lang="en-US" dirty="0">
              <a:highlight>
                <a:srgbClr val="FFFF00"/>
              </a:highlight>
            </a:endParaRPr>
          </a:p>
          <a:p>
            <a:r>
              <a:rPr lang="en-US" b="1" dirty="0">
                <a:solidFill>
                  <a:srgbClr val="007FA3"/>
                </a:solidFill>
              </a:rPr>
              <a:t>7.2</a:t>
            </a:r>
            <a:r>
              <a:rPr lang="en-US" b="1" dirty="0">
                <a:solidFill>
                  <a:schemeClr val="accent1"/>
                </a:solidFill>
              </a:rPr>
              <a:t> </a:t>
            </a:r>
            <a:r>
              <a:rPr lang="en-US" dirty="0"/>
              <a:t>Understand the social marketing process from fan acquisition to sales and the marketing capabilities of social marketing platforms such as Facebook, Twitter, and Pinterest.</a:t>
            </a:r>
          </a:p>
          <a:p>
            <a:r>
              <a:rPr lang="zh-TW" altLang="en-US" dirty="0">
                <a:highlight>
                  <a:srgbClr val="FFFF00"/>
                </a:highlight>
              </a:rPr>
              <a:t>了解從粉絲收購到銷售的社交營銷程序</a:t>
            </a:r>
            <a:endParaRPr lang="en-US" altLang="zh-TW" dirty="0">
              <a:highlight>
                <a:srgbClr val="FFFF00"/>
              </a:highlight>
            </a:endParaRPr>
          </a:p>
          <a:p>
            <a:r>
              <a:rPr lang="zh-TW" altLang="en-US" dirty="0">
                <a:highlight>
                  <a:srgbClr val="FFFF00"/>
                </a:highlight>
              </a:rPr>
              <a:t>和社交性營銷平台</a:t>
            </a:r>
            <a:r>
              <a:rPr lang="en-US" altLang="zh-TW" dirty="0">
                <a:highlight>
                  <a:srgbClr val="FFFF00"/>
                </a:highlight>
              </a:rPr>
              <a:t>(</a:t>
            </a:r>
            <a:r>
              <a:rPr lang="zh-TW" altLang="en-US" dirty="0">
                <a:highlight>
                  <a:srgbClr val="FFFF00"/>
                </a:highlight>
              </a:rPr>
              <a:t>例如：</a:t>
            </a:r>
            <a:r>
              <a:rPr lang="en-US" altLang="zh-TW" dirty="0">
                <a:highlight>
                  <a:srgbClr val="FFFF00"/>
                </a:highlight>
              </a:rPr>
              <a:t>Facebook</a:t>
            </a:r>
            <a:r>
              <a:rPr lang="zh-TW" altLang="en-US" dirty="0">
                <a:highlight>
                  <a:srgbClr val="FFFF00"/>
                </a:highlight>
              </a:rPr>
              <a:t>、</a:t>
            </a:r>
            <a:r>
              <a:rPr lang="en-US" altLang="zh-TW" dirty="0">
                <a:highlight>
                  <a:srgbClr val="FFFF00"/>
                </a:highlight>
              </a:rPr>
              <a:t>Twitter</a:t>
            </a:r>
            <a:r>
              <a:rPr lang="zh-TW" altLang="en-US" dirty="0">
                <a:highlight>
                  <a:srgbClr val="FFFF00"/>
                </a:highlight>
              </a:rPr>
              <a:t>或</a:t>
            </a:r>
            <a:r>
              <a:rPr lang="en-US" altLang="zh-TW" dirty="0">
                <a:highlight>
                  <a:srgbClr val="FFFF00"/>
                </a:highlight>
              </a:rPr>
              <a:t>Pinterest)</a:t>
            </a:r>
            <a:r>
              <a:rPr lang="zh-TW" altLang="en-US" dirty="0">
                <a:highlight>
                  <a:srgbClr val="FFFF00"/>
                </a:highlight>
              </a:rPr>
              <a:t>的營銷能力</a:t>
            </a:r>
            <a:endParaRPr lang="en-US" dirty="0">
              <a:highlight>
                <a:srgbClr val="FFFF00"/>
              </a:highlight>
            </a:endParaRPr>
          </a:p>
          <a:p>
            <a:pPr>
              <a:buClr>
                <a:schemeClr val="bg1"/>
              </a:buClr>
            </a:pPr>
            <a:r>
              <a:rPr lang="en-US" b="1" dirty="0">
                <a:solidFill>
                  <a:srgbClr val="007FA3"/>
                </a:solidFill>
              </a:rPr>
              <a:t>7.3</a:t>
            </a:r>
            <a:r>
              <a:rPr lang="en-US" dirty="0"/>
              <a:t> Identify the key elements of a mobile marketing campaign.</a:t>
            </a:r>
          </a:p>
          <a:p>
            <a:pPr>
              <a:buClr>
                <a:schemeClr val="bg1"/>
              </a:buClr>
            </a:pPr>
            <a:r>
              <a:rPr lang="zh-TW" altLang="en-US" dirty="0">
                <a:highlight>
                  <a:srgbClr val="FFFF00"/>
                </a:highlight>
              </a:rPr>
              <a:t>辨識行動裝置營銷活動的關鍵因素。</a:t>
            </a:r>
            <a:endParaRPr lang="en-US" dirty="0">
              <a:highlight>
                <a:srgbClr val="FFFF00"/>
              </a:highlight>
            </a:endParaRPr>
          </a:p>
          <a:p>
            <a:pPr>
              <a:buClr>
                <a:schemeClr val="bg1"/>
              </a:buClr>
            </a:pPr>
            <a:r>
              <a:rPr lang="en-US" b="1" dirty="0">
                <a:solidFill>
                  <a:srgbClr val="007FA3"/>
                </a:solidFill>
              </a:rPr>
              <a:t>7.4</a:t>
            </a:r>
            <a:r>
              <a:rPr lang="en-US" b="1" dirty="0">
                <a:solidFill>
                  <a:schemeClr val="accent1"/>
                </a:solidFill>
              </a:rPr>
              <a:t> </a:t>
            </a:r>
            <a:r>
              <a:rPr lang="en-US" dirty="0"/>
              <a:t>Understand the capabilities of location-based local marketing.</a:t>
            </a:r>
          </a:p>
          <a:p>
            <a:pPr>
              <a:buClr>
                <a:schemeClr val="bg1"/>
              </a:buClr>
            </a:pPr>
            <a:r>
              <a:rPr lang="zh-TW" altLang="en-US" dirty="0">
                <a:highlight>
                  <a:srgbClr val="FFFF00"/>
                </a:highlight>
              </a:rPr>
              <a:t>了解基於地點的地方性營銷。</a:t>
            </a:r>
            <a:endParaRPr lang="en-US" dirty="0">
              <a:highlight>
                <a:srgbClr val="FFFF00"/>
              </a:highlight>
            </a:endParaRPr>
          </a:p>
        </p:txBody>
      </p:sp>
    </p:spTree>
    <p:extLst>
      <p:ext uri="{BB962C8B-B14F-4D97-AF65-F5344CB8AC3E}">
        <p14:creationId xmlns:p14="http://schemas.microsoft.com/office/powerpoint/2010/main" val="426087990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In-App </a:t>
            </a:r>
            <a:r>
              <a:rPr lang="en-US" dirty="0" smtClean="0"/>
              <a:t>Experiences </a:t>
            </a:r>
            <a:r>
              <a:rPr lang="en-US" dirty="0"/>
              <a:t>and Ads</a:t>
            </a:r>
          </a:p>
        </p:txBody>
      </p:sp>
      <p:sp>
        <p:nvSpPr>
          <p:cNvPr id="3" name="Content Placeholder 2"/>
          <p:cNvSpPr>
            <a:spLocks noGrp="1"/>
          </p:cNvSpPr>
          <p:nvPr>
            <p:ph idx="1"/>
          </p:nvPr>
        </p:nvSpPr>
        <p:spPr/>
        <p:txBody>
          <a:bodyPr/>
          <a:lstStyle/>
          <a:p>
            <a:pPr>
              <a:defRPr/>
            </a:pPr>
            <a:r>
              <a:rPr lang="en-US" altLang="en-US" dirty="0"/>
              <a:t>Mobile use</a:t>
            </a:r>
          </a:p>
          <a:p>
            <a:pPr lvl="1">
              <a:defRPr/>
            </a:pPr>
            <a:r>
              <a:rPr lang="en-US" altLang="en-US" dirty="0" smtClean="0"/>
              <a:t>Apps—60% </a:t>
            </a:r>
            <a:r>
              <a:rPr lang="en-US" altLang="en-US" dirty="0"/>
              <a:t>of smartphone time</a:t>
            </a:r>
          </a:p>
          <a:p>
            <a:pPr lvl="2">
              <a:defRPr/>
            </a:pPr>
            <a:r>
              <a:rPr lang="en-US" altLang="en-US" dirty="0"/>
              <a:t> </a:t>
            </a:r>
            <a:r>
              <a:rPr lang="en-US" altLang="en-US" dirty="0" smtClean="0"/>
              <a:t>Almost 75% </a:t>
            </a:r>
            <a:r>
              <a:rPr lang="en-US" altLang="en-US" dirty="0"/>
              <a:t>of app time spent on user’s top 3 </a:t>
            </a:r>
            <a:r>
              <a:rPr lang="en-US" altLang="en-US" dirty="0" smtClean="0"/>
              <a:t>apps</a:t>
            </a:r>
          </a:p>
          <a:p>
            <a:pPr marL="914400" lvl="2" indent="0">
              <a:buNone/>
              <a:defRPr/>
            </a:pPr>
            <a:endParaRPr lang="en-US" altLang="en-US" dirty="0" smtClean="0"/>
          </a:p>
          <a:p>
            <a:pPr lvl="1">
              <a:defRPr/>
            </a:pPr>
            <a:r>
              <a:rPr lang="en-US" altLang="en-US" dirty="0" smtClean="0"/>
              <a:t>Users use about 27 apps/month</a:t>
            </a:r>
          </a:p>
          <a:p>
            <a:pPr>
              <a:defRPr/>
            </a:pPr>
            <a:r>
              <a:rPr lang="en-US" altLang="en-US" dirty="0" smtClean="0"/>
              <a:t>App marketing</a:t>
            </a:r>
            <a:endParaRPr lang="en-US" altLang="en-US" dirty="0"/>
          </a:p>
          <a:p>
            <a:pPr lvl="1">
              <a:defRPr/>
            </a:pPr>
            <a:r>
              <a:rPr lang="en-US" altLang="en-US" dirty="0" smtClean="0"/>
              <a:t>Most effective are </a:t>
            </a:r>
            <a:r>
              <a:rPr lang="en-US" altLang="en-US" dirty="0"/>
              <a:t>in-app ads </a:t>
            </a:r>
          </a:p>
          <a:p>
            <a:pPr lvl="1">
              <a:defRPr/>
            </a:pPr>
            <a:r>
              <a:rPr lang="en-US" altLang="en-US" dirty="0"/>
              <a:t>Placed in most popular apps</a:t>
            </a:r>
          </a:p>
          <a:p>
            <a:pPr lvl="1">
              <a:defRPr/>
            </a:pPr>
            <a:r>
              <a:rPr lang="en-US" altLang="en-US" dirty="0"/>
              <a:t>Targeted to immediate activities and </a:t>
            </a:r>
            <a:r>
              <a:rPr lang="en-US" altLang="en-US" dirty="0" smtClean="0"/>
              <a:t>interests</a:t>
            </a:r>
            <a:endParaRPr lang="en-US" altLang="en-US" dirty="0"/>
          </a:p>
        </p:txBody>
      </p:sp>
      <p:sp>
        <p:nvSpPr>
          <p:cNvPr id="4" name="文字方塊 3"/>
          <p:cNvSpPr txBox="1"/>
          <p:nvPr/>
        </p:nvSpPr>
        <p:spPr>
          <a:xfrm>
            <a:off x="762000" y="394680"/>
            <a:ext cx="2590799" cy="400110"/>
          </a:xfrm>
          <a:prstGeom prst="rect">
            <a:avLst/>
          </a:prstGeom>
          <a:solidFill>
            <a:srgbClr val="FFFF00"/>
          </a:solidFill>
        </p:spPr>
        <p:txBody>
          <a:bodyPr wrap="square" rtlCol="0">
            <a:spAutoFit/>
          </a:bodyPr>
          <a:lstStyle/>
          <a:p>
            <a:r>
              <a:rPr lang="zh-TW" altLang="en-US" sz="2000" dirty="0"/>
              <a:t>應用程式體驗和廣告</a:t>
            </a:r>
            <a:endParaRPr lang="zh-TW" altLang="en-US" sz="2800" dirty="0" smtClean="0"/>
          </a:p>
        </p:txBody>
      </p:sp>
      <p:sp>
        <p:nvSpPr>
          <p:cNvPr id="5" name="文字方塊 4"/>
          <p:cNvSpPr txBox="1"/>
          <p:nvPr/>
        </p:nvSpPr>
        <p:spPr>
          <a:xfrm>
            <a:off x="3234976" y="3637969"/>
            <a:ext cx="2006602" cy="369332"/>
          </a:xfrm>
          <a:prstGeom prst="rect">
            <a:avLst/>
          </a:prstGeom>
          <a:solidFill>
            <a:srgbClr val="FFFF00"/>
          </a:solidFill>
        </p:spPr>
        <p:txBody>
          <a:bodyPr wrap="square" rtlCol="0">
            <a:spAutoFit/>
          </a:bodyPr>
          <a:lstStyle/>
          <a:p>
            <a:r>
              <a:rPr lang="zh-TW" altLang="en-US" dirty="0"/>
              <a:t>應</a:t>
            </a:r>
            <a:r>
              <a:rPr lang="zh-TW" altLang="en-US" dirty="0" smtClean="0"/>
              <a:t>用程式的營</a:t>
            </a:r>
            <a:r>
              <a:rPr lang="zh-TW" altLang="en-US" dirty="0"/>
              <a:t>銷</a:t>
            </a:r>
            <a:endParaRPr lang="zh-TW" altLang="en-US" sz="2400" dirty="0" smtClean="0"/>
          </a:p>
        </p:txBody>
      </p:sp>
      <p:sp>
        <p:nvSpPr>
          <p:cNvPr id="6" name="文字方塊 5"/>
          <p:cNvSpPr txBox="1"/>
          <p:nvPr/>
        </p:nvSpPr>
        <p:spPr>
          <a:xfrm>
            <a:off x="4533901" y="4494917"/>
            <a:ext cx="2324100" cy="338554"/>
          </a:xfrm>
          <a:prstGeom prst="rect">
            <a:avLst/>
          </a:prstGeom>
          <a:solidFill>
            <a:srgbClr val="FFFF00"/>
          </a:solidFill>
        </p:spPr>
        <p:txBody>
          <a:bodyPr wrap="square" rtlCol="0">
            <a:spAutoFit/>
          </a:bodyPr>
          <a:lstStyle/>
          <a:p>
            <a:r>
              <a:rPr lang="zh-TW" altLang="en-US" sz="1600" dirty="0"/>
              <a:t>放在最流行的應用</a:t>
            </a:r>
            <a:r>
              <a:rPr lang="zh-TW" altLang="en-US" sz="1600" dirty="0" smtClean="0"/>
              <a:t>程式</a:t>
            </a:r>
          </a:p>
        </p:txBody>
      </p:sp>
      <p:sp>
        <p:nvSpPr>
          <p:cNvPr id="7" name="文字方塊 6"/>
          <p:cNvSpPr txBox="1"/>
          <p:nvPr/>
        </p:nvSpPr>
        <p:spPr>
          <a:xfrm>
            <a:off x="4572000" y="4073712"/>
            <a:ext cx="3261551" cy="338554"/>
          </a:xfrm>
          <a:prstGeom prst="rect">
            <a:avLst/>
          </a:prstGeom>
          <a:solidFill>
            <a:srgbClr val="FFFF00"/>
          </a:solidFill>
        </p:spPr>
        <p:txBody>
          <a:bodyPr wrap="square" rtlCol="0">
            <a:spAutoFit/>
          </a:bodyPr>
          <a:lstStyle/>
          <a:p>
            <a:r>
              <a:rPr lang="zh-TW" altLang="en-US" sz="1600" dirty="0"/>
              <a:t>最有效的是應</a:t>
            </a:r>
            <a:r>
              <a:rPr lang="zh-TW" altLang="en-US" sz="1600" dirty="0" smtClean="0"/>
              <a:t>用程式內的廣</a:t>
            </a:r>
            <a:r>
              <a:rPr lang="zh-TW" altLang="en-US" sz="1600" dirty="0"/>
              <a:t>告</a:t>
            </a:r>
            <a:endParaRPr lang="zh-TW" altLang="en-US" sz="2000" dirty="0" smtClean="0"/>
          </a:p>
        </p:txBody>
      </p:sp>
      <p:sp>
        <p:nvSpPr>
          <p:cNvPr id="8" name="文字方塊 7"/>
          <p:cNvSpPr txBox="1"/>
          <p:nvPr/>
        </p:nvSpPr>
        <p:spPr>
          <a:xfrm>
            <a:off x="6333777" y="4951742"/>
            <a:ext cx="2362200" cy="338554"/>
          </a:xfrm>
          <a:prstGeom prst="rect">
            <a:avLst/>
          </a:prstGeom>
          <a:solidFill>
            <a:srgbClr val="FFFF00"/>
          </a:solidFill>
        </p:spPr>
        <p:txBody>
          <a:bodyPr wrap="square" rtlCol="0">
            <a:spAutoFit/>
          </a:bodyPr>
          <a:lstStyle/>
          <a:p>
            <a:r>
              <a:rPr lang="zh-TW" altLang="en-US" sz="1600" dirty="0"/>
              <a:t>針對眼前的活動和利益</a:t>
            </a:r>
            <a:endParaRPr lang="zh-TW" altLang="en-US" sz="2000" dirty="0" smtClean="0"/>
          </a:p>
        </p:txBody>
      </p:sp>
      <p:sp>
        <p:nvSpPr>
          <p:cNvPr id="9" name="文字方塊 8"/>
          <p:cNvSpPr txBox="1"/>
          <p:nvPr/>
        </p:nvSpPr>
        <p:spPr>
          <a:xfrm>
            <a:off x="2590800" y="1600200"/>
            <a:ext cx="1647477" cy="369332"/>
          </a:xfrm>
          <a:prstGeom prst="rect">
            <a:avLst/>
          </a:prstGeom>
          <a:solidFill>
            <a:srgbClr val="FFFF00"/>
          </a:solidFill>
        </p:spPr>
        <p:txBody>
          <a:bodyPr wrap="square" rtlCol="0">
            <a:spAutoFit/>
          </a:bodyPr>
          <a:lstStyle/>
          <a:p>
            <a:r>
              <a:rPr lang="zh-TW" altLang="en-US" dirty="0" smtClean="0"/>
              <a:t>移動裝置使用</a:t>
            </a:r>
            <a:endParaRPr lang="zh-TW" altLang="en-US" sz="2400" dirty="0" smtClean="0"/>
          </a:p>
        </p:txBody>
      </p:sp>
      <p:sp>
        <p:nvSpPr>
          <p:cNvPr id="10" name="文字方塊 9"/>
          <p:cNvSpPr txBox="1"/>
          <p:nvPr/>
        </p:nvSpPr>
        <p:spPr>
          <a:xfrm>
            <a:off x="5056949" y="2061145"/>
            <a:ext cx="4061651" cy="369332"/>
          </a:xfrm>
          <a:prstGeom prst="rect">
            <a:avLst/>
          </a:prstGeom>
          <a:solidFill>
            <a:srgbClr val="FFFF00"/>
          </a:solidFill>
        </p:spPr>
        <p:txBody>
          <a:bodyPr wrap="square" rtlCol="0">
            <a:spAutoFit/>
          </a:bodyPr>
          <a:lstStyle/>
          <a:p>
            <a:r>
              <a:rPr lang="zh-TW" altLang="en-US" dirty="0"/>
              <a:t>應用</a:t>
            </a:r>
            <a:r>
              <a:rPr lang="zh-TW" altLang="en-US" dirty="0" smtClean="0"/>
              <a:t>程式 </a:t>
            </a:r>
            <a:r>
              <a:rPr lang="en-US" altLang="zh-TW" dirty="0" smtClean="0"/>
              <a:t>– </a:t>
            </a:r>
            <a:r>
              <a:rPr lang="zh-TW" altLang="en-US" dirty="0" smtClean="0"/>
              <a:t>佔</a:t>
            </a:r>
            <a:r>
              <a:rPr lang="en-US" altLang="zh-TW" dirty="0" smtClean="0"/>
              <a:t>60</a:t>
            </a:r>
            <a:r>
              <a:rPr lang="zh-TW" altLang="en-US" dirty="0" smtClean="0"/>
              <a:t>％使用手機的時</a:t>
            </a:r>
            <a:r>
              <a:rPr lang="zh-TW" altLang="en-US" dirty="0"/>
              <a:t>間</a:t>
            </a:r>
            <a:endParaRPr lang="zh-TW" altLang="en-US" sz="2400" dirty="0" smtClean="0"/>
          </a:p>
        </p:txBody>
      </p:sp>
      <p:sp>
        <p:nvSpPr>
          <p:cNvPr id="11" name="文字方塊 10"/>
          <p:cNvSpPr txBox="1"/>
          <p:nvPr/>
        </p:nvSpPr>
        <p:spPr>
          <a:xfrm>
            <a:off x="1066799" y="2792625"/>
            <a:ext cx="3967097" cy="307777"/>
          </a:xfrm>
          <a:prstGeom prst="rect">
            <a:avLst/>
          </a:prstGeom>
          <a:solidFill>
            <a:srgbClr val="FFFF00"/>
          </a:solidFill>
        </p:spPr>
        <p:txBody>
          <a:bodyPr wrap="square" rtlCol="0">
            <a:spAutoFit/>
          </a:bodyPr>
          <a:lstStyle/>
          <a:p>
            <a:r>
              <a:rPr lang="zh-TW" altLang="en-US" sz="1400" dirty="0"/>
              <a:t>幾乎</a:t>
            </a:r>
            <a:r>
              <a:rPr lang="en-US" altLang="zh-TW" sz="1400" dirty="0"/>
              <a:t>75</a:t>
            </a:r>
            <a:r>
              <a:rPr lang="zh-TW" altLang="en-US" sz="1400" dirty="0"/>
              <a:t>％</a:t>
            </a:r>
            <a:r>
              <a:rPr lang="zh-TW" altLang="en-US" sz="1400" dirty="0" smtClean="0"/>
              <a:t>的時</a:t>
            </a:r>
            <a:r>
              <a:rPr lang="zh-TW" altLang="en-US" sz="1400" dirty="0"/>
              <a:t>間花</a:t>
            </a:r>
            <a:r>
              <a:rPr lang="zh-TW" altLang="en-US" sz="1400" dirty="0" smtClean="0"/>
              <a:t>在</a:t>
            </a:r>
            <a:r>
              <a:rPr lang="zh-TW" altLang="en-US" sz="1400" dirty="0"/>
              <a:t>使</a:t>
            </a:r>
            <a:r>
              <a:rPr lang="zh-TW" altLang="en-US" sz="1400" dirty="0" smtClean="0"/>
              <a:t>用</a:t>
            </a:r>
            <a:r>
              <a:rPr lang="zh-TW" altLang="en-US" sz="1400" dirty="0"/>
              <a:t>者</a:t>
            </a:r>
            <a:r>
              <a:rPr lang="zh-TW" altLang="en-US" sz="1400" dirty="0" smtClean="0"/>
              <a:t>的</a:t>
            </a:r>
            <a:r>
              <a:rPr lang="zh-TW" altLang="en-US" sz="1400" dirty="0"/>
              <a:t>前</a:t>
            </a:r>
            <a:r>
              <a:rPr lang="en-US" altLang="zh-TW" sz="1400" dirty="0"/>
              <a:t>3</a:t>
            </a:r>
            <a:r>
              <a:rPr lang="zh-TW" altLang="en-US" sz="1400" dirty="0"/>
              <a:t>個應</a:t>
            </a:r>
            <a:r>
              <a:rPr lang="zh-TW" altLang="en-US" sz="1400" dirty="0" smtClean="0"/>
              <a:t>用程式上</a:t>
            </a:r>
            <a:endParaRPr lang="zh-TW" altLang="en-US" dirty="0" smtClean="0"/>
          </a:p>
        </p:txBody>
      </p:sp>
      <p:sp>
        <p:nvSpPr>
          <p:cNvPr id="12" name="文字方塊 11"/>
          <p:cNvSpPr txBox="1"/>
          <p:nvPr/>
        </p:nvSpPr>
        <p:spPr>
          <a:xfrm>
            <a:off x="5033897" y="3100402"/>
            <a:ext cx="3348104" cy="369332"/>
          </a:xfrm>
          <a:prstGeom prst="rect">
            <a:avLst/>
          </a:prstGeom>
          <a:solidFill>
            <a:srgbClr val="FFFF00"/>
          </a:solidFill>
        </p:spPr>
        <p:txBody>
          <a:bodyPr wrap="square" rtlCol="0">
            <a:spAutoFit/>
          </a:bodyPr>
          <a:lstStyle/>
          <a:p>
            <a:r>
              <a:rPr lang="zh-TW" altLang="en-US" dirty="0"/>
              <a:t>用戶每月使用約</a:t>
            </a:r>
            <a:r>
              <a:rPr lang="en-US" altLang="zh-TW" dirty="0"/>
              <a:t>27</a:t>
            </a:r>
            <a:r>
              <a:rPr lang="zh-TW" altLang="en-US" dirty="0"/>
              <a:t>個應用</a:t>
            </a:r>
            <a:r>
              <a:rPr lang="zh-TW" altLang="en-US" dirty="0" smtClean="0"/>
              <a:t>程式</a:t>
            </a:r>
          </a:p>
        </p:txBody>
      </p:sp>
    </p:spTree>
    <p:extLst>
      <p:ext uri="{BB962C8B-B14F-4D97-AF65-F5344CB8AC3E}">
        <p14:creationId xmlns:p14="http://schemas.microsoft.com/office/powerpoint/2010/main" val="1040715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the </a:t>
            </a:r>
            <a:r>
              <a:rPr lang="en-US" dirty="0"/>
              <a:t>Multi-Screen </a:t>
            </a:r>
            <a:r>
              <a:rPr lang="en-US" dirty="0" smtClean="0"/>
              <a:t>Environment Changes the Marketing Funnel</a:t>
            </a:r>
            <a:endParaRPr lang="en-US" dirty="0"/>
          </a:p>
        </p:txBody>
      </p:sp>
      <p:sp>
        <p:nvSpPr>
          <p:cNvPr id="3" name="Content Placeholder 2"/>
          <p:cNvSpPr>
            <a:spLocks noGrp="1"/>
          </p:cNvSpPr>
          <p:nvPr>
            <p:ph idx="1"/>
          </p:nvPr>
        </p:nvSpPr>
        <p:spPr/>
        <p:txBody>
          <a:bodyPr/>
          <a:lstStyle/>
          <a:p>
            <a:pPr>
              <a:defRPr/>
            </a:pPr>
            <a:r>
              <a:rPr lang="en-US" dirty="0"/>
              <a:t>Consumers becoming multi-platform</a:t>
            </a:r>
          </a:p>
          <a:p>
            <a:pPr lvl="1">
              <a:defRPr/>
            </a:pPr>
            <a:r>
              <a:rPr lang="en-US" dirty="0">
                <a:ea typeface="ＭＳ Ｐゴシック" charset="0"/>
              </a:rPr>
              <a:t>Desktops, smartphones, tablets, TV</a:t>
            </a:r>
          </a:p>
          <a:p>
            <a:pPr lvl="1">
              <a:defRPr/>
            </a:pPr>
            <a:r>
              <a:rPr lang="en-US" dirty="0">
                <a:ea typeface="ＭＳ Ｐゴシック" charset="0"/>
              </a:rPr>
              <a:t>90% of multi-device users use multiple devices to complete </a:t>
            </a:r>
            <a:r>
              <a:rPr lang="en-US" dirty="0" smtClean="0">
                <a:ea typeface="ＭＳ Ｐゴシック" charset="0"/>
              </a:rPr>
              <a:t>action</a:t>
            </a:r>
          </a:p>
          <a:p>
            <a:pPr marL="457200" lvl="1" indent="0">
              <a:buNone/>
              <a:defRPr/>
            </a:pPr>
            <a:endParaRPr lang="en-US" dirty="0">
              <a:ea typeface="ＭＳ Ｐゴシック" charset="0"/>
            </a:endParaRPr>
          </a:p>
          <a:p>
            <a:pPr lvl="2">
              <a:defRPr/>
            </a:pPr>
            <a:r>
              <a:rPr lang="en-US" dirty="0">
                <a:ea typeface="ＭＳ Ｐゴシック" charset="0"/>
              </a:rPr>
              <a:t>View ad on TV, search on smartphone, purchase on tablet</a:t>
            </a:r>
          </a:p>
          <a:p>
            <a:pPr>
              <a:defRPr/>
            </a:pPr>
            <a:r>
              <a:rPr lang="en-US" dirty="0"/>
              <a:t>Marketing implications</a:t>
            </a:r>
          </a:p>
          <a:p>
            <a:pPr lvl="1">
              <a:defRPr/>
            </a:pPr>
            <a:r>
              <a:rPr lang="en-US" dirty="0">
                <a:ea typeface="ＭＳ Ｐゴシック" charset="0"/>
              </a:rPr>
              <a:t>Consistent branding</a:t>
            </a:r>
          </a:p>
          <a:p>
            <a:pPr lvl="1">
              <a:defRPr/>
            </a:pPr>
            <a:r>
              <a:rPr lang="en-US" dirty="0">
                <a:ea typeface="ＭＳ Ｐゴシック" charset="0"/>
              </a:rPr>
              <a:t>Responsive design</a:t>
            </a:r>
          </a:p>
          <a:p>
            <a:pPr lvl="1">
              <a:defRPr/>
            </a:pPr>
            <a:r>
              <a:rPr lang="en-US" dirty="0">
                <a:ea typeface="ＭＳ Ｐゴシック" charset="0"/>
              </a:rPr>
              <a:t>Increased complexity, </a:t>
            </a:r>
            <a:r>
              <a:rPr lang="en-US" dirty="0" smtClean="0">
                <a:ea typeface="ＭＳ Ｐゴシック" charset="0"/>
              </a:rPr>
              <a:t>costs</a:t>
            </a:r>
            <a:endParaRPr lang="en-US" dirty="0">
              <a:ea typeface="ＭＳ Ｐゴシック" charset="0"/>
            </a:endParaRPr>
          </a:p>
        </p:txBody>
      </p:sp>
      <p:sp>
        <p:nvSpPr>
          <p:cNvPr id="4" name="文字方塊 3"/>
          <p:cNvSpPr txBox="1"/>
          <p:nvPr/>
        </p:nvSpPr>
        <p:spPr>
          <a:xfrm>
            <a:off x="304800" y="1276994"/>
            <a:ext cx="3809999" cy="400110"/>
          </a:xfrm>
          <a:prstGeom prst="rect">
            <a:avLst/>
          </a:prstGeom>
          <a:solidFill>
            <a:srgbClr val="FFFF00"/>
          </a:solidFill>
        </p:spPr>
        <p:txBody>
          <a:bodyPr wrap="square" rtlCol="0">
            <a:spAutoFit/>
          </a:bodyPr>
          <a:lstStyle/>
          <a:p>
            <a:r>
              <a:rPr lang="zh-TW" altLang="en-US" sz="2000" dirty="0"/>
              <a:t>多屏幕環境如何更改營銷漏斗</a:t>
            </a:r>
            <a:endParaRPr lang="zh-TW" altLang="en-US" sz="2800" dirty="0" smtClean="0"/>
          </a:p>
        </p:txBody>
      </p:sp>
      <p:sp>
        <p:nvSpPr>
          <p:cNvPr id="6" name="文字方塊 5"/>
          <p:cNvSpPr txBox="1"/>
          <p:nvPr/>
        </p:nvSpPr>
        <p:spPr>
          <a:xfrm>
            <a:off x="3543298" y="4103690"/>
            <a:ext cx="1333502" cy="369332"/>
          </a:xfrm>
          <a:prstGeom prst="rect">
            <a:avLst/>
          </a:prstGeom>
          <a:solidFill>
            <a:srgbClr val="FFFF00"/>
          </a:solidFill>
        </p:spPr>
        <p:txBody>
          <a:bodyPr wrap="square" rtlCol="0">
            <a:spAutoFit/>
          </a:bodyPr>
          <a:lstStyle/>
          <a:p>
            <a:r>
              <a:rPr lang="zh-TW" altLang="en-US" dirty="0"/>
              <a:t>一致的品牌</a:t>
            </a:r>
            <a:endParaRPr lang="zh-TW" altLang="en-US" sz="2400" dirty="0" smtClean="0"/>
          </a:p>
        </p:txBody>
      </p:sp>
      <p:sp>
        <p:nvSpPr>
          <p:cNvPr id="7" name="文字方塊 6"/>
          <p:cNvSpPr txBox="1"/>
          <p:nvPr/>
        </p:nvSpPr>
        <p:spPr>
          <a:xfrm>
            <a:off x="3581399" y="4532235"/>
            <a:ext cx="1485901" cy="369332"/>
          </a:xfrm>
          <a:prstGeom prst="rect">
            <a:avLst/>
          </a:prstGeom>
          <a:solidFill>
            <a:srgbClr val="FFFF00"/>
          </a:solidFill>
        </p:spPr>
        <p:txBody>
          <a:bodyPr wrap="square" rtlCol="0">
            <a:spAutoFit/>
          </a:bodyPr>
          <a:lstStyle/>
          <a:p>
            <a:r>
              <a:rPr lang="zh-TW" altLang="en-US" dirty="0"/>
              <a:t>響應式設計</a:t>
            </a:r>
            <a:endParaRPr lang="zh-TW" altLang="en-US" sz="2400" dirty="0" smtClean="0"/>
          </a:p>
        </p:txBody>
      </p:sp>
      <p:sp>
        <p:nvSpPr>
          <p:cNvPr id="8" name="文字方塊 7"/>
          <p:cNvSpPr txBox="1"/>
          <p:nvPr/>
        </p:nvSpPr>
        <p:spPr>
          <a:xfrm>
            <a:off x="4356101" y="4935380"/>
            <a:ext cx="2044700" cy="369332"/>
          </a:xfrm>
          <a:prstGeom prst="rect">
            <a:avLst/>
          </a:prstGeom>
          <a:solidFill>
            <a:srgbClr val="FFFF00"/>
          </a:solidFill>
        </p:spPr>
        <p:txBody>
          <a:bodyPr wrap="square" rtlCol="0">
            <a:spAutoFit/>
          </a:bodyPr>
          <a:lstStyle/>
          <a:p>
            <a:r>
              <a:rPr lang="zh-TW" altLang="en-US" dirty="0" smtClean="0"/>
              <a:t>增加複雜度、成本</a:t>
            </a:r>
            <a:endParaRPr lang="zh-TW" altLang="en-US" sz="2400" dirty="0" smtClean="0"/>
          </a:p>
        </p:txBody>
      </p:sp>
      <p:sp>
        <p:nvSpPr>
          <p:cNvPr id="9" name="文字方塊 8"/>
          <p:cNvSpPr txBox="1"/>
          <p:nvPr/>
        </p:nvSpPr>
        <p:spPr>
          <a:xfrm>
            <a:off x="4298946" y="3648155"/>
            <a:ext cx="1339854" cy="369332"/>
          </a:xfrm>
          <a:prstGeom prst="rect">
            <a:avLst/>
          </a:prstGeom>
          <a:solidFill>
            <a:srgbClr val="FFFF00"/>
          </a:solidFill>
        </p:spPr>
        <p:txBody>
          <a:bodyPr wrap="square" rtlCol="0">
            <a:spAutoFit/>
          </a:bodyPr>
          <a:lstStyle/>
          <a:p>
            <a:r>
              <a:rPr lang="zh-TW" altLang="en-US" dirty="0"/>
              <a:t>行</a:t>
            </a:r>
            <a:r>
              <a:rPr lang="zh-TW" altLang="en-US" dirty="0" smtClean="0"/>
              <a:t>銷的含</a:t>
            </a:r>
            <a:r>
              <a:rPr lang="zh-TW" altLang="en-US" dirty="0"/>
              <a:t>義</a:t>
            </a:r>
            <a:endParaRPr lang="zh-TW" altLang="en-US" sz="2800" dirty="0" smtClean="0"/>
          </a:p>
        </p:txBody>
      </p:sp>
      <p:sp>
        <p:nvSpPr>
          <p:cNvPr id="10" name="文字方塊 9"/>
          <p:cNvSpPr txBox="1"/>
          <p:nvPr/>
        </p:nvSpPr>
        <p:spPr>
          <a:xfrm>
            <a:off x="6546851" y="1538030"/>
            <a:ext cx="2139949" cy="369332"/>
          </a:xfrm>
          <a:prstGeom prst="rect">
            <a:avLst/>
          </a:prstGeom>
          <a:solidFill>
            <a:srgbClr val="FFFF00"/>
          </a:solidFill>
        </p:spPr>
        <p:txBody>
          <a:bodyPr wrap="square" rtlCol="0">
            <a:spAutoFit/>
          </a:bodyPr>
          <a:lstStyle/>
          <a:p>
            <a:r>
              <a:rPr lang="zh-TW" altLang="en-US" dirty="0"/>
              <a:t>消</a:t>
            </a:r>
            <a:r>
              <a:rPr lang="zh-TW" altLang="en-US" dirty="0" smtClean="0"/>
              <a:t>費者成</a:t>
            </a:r>
            <a:r>
              <a:rPr lang="zh-TW" altLang="en-US" dirty="0"/>
              <a:t>為多平台</a:t>
            </a:r>
            <a:endParaRPr lang="zh-TW" altLang="en-US" sz="2400" dirty="0" smtClean="0"/>
          </a:p>
        </p:txBody>
      </p:sp>
      <p:sp>
        <p:nvSpPr>
          <p:cNvPr id="11" name="文字方塊 10"/>
          <p:cNvSpPr txBox="1"/>
          <p:nvPr/>
        </p:nvSpPr>
        <p:spPr>
          <a:xfrm>
            <a:off x="5334000" y="2052648"/>
            <a:ext cx="3733800" cy="338554"/>
          </a:xfrm>
          <a:prstGeom prst="rect">
            <a:avLst/>
          </a:prstGeom>
          <a:solidFill>
            <a:srgbClr val="FFFF00"/>
          </a:solidFill>
        </p:spPr>
        <p:txBody>
          <a:bodyPr wrap="square" rtlCol="0">
            <a:spAutoFit/>
          </a:bodyPr>
          <a:lstStyle/>
          <a:p>
            <a:r>
              <a:rPr lang="zh-TW" altLang="en-US" sz="1600" dirty="0"/>
              <a:t>桌上型電腦</a:t>
            </a:r>
            <a:r>
              <a:rPr lang="en-US" altLang="zh-TW" sz="1600" dirty="0"/>
              <a:t>, </a:t>
            </a:r>
            <a:r>
              <a:rPr lang="zh-TW" altLang="en-US" sz="1600" dirty="0"/>
              <a:t>智慧手機</a:t>
            </a:r>
            <a:r>
              <a:rPr lang="en-US" altLang="zh-TW" sz="1600" dirty="0"/>
              <a:t>, </a:t>
            </a:r>
            <a:r>
              <a:rPr lang="zh-TW" altLang="en-US" sz="1600" dirty="0"/>
              <a:t>平板電腦</a:t>
            </a:r>
            <a:r>
              <a:rPr lang="en-US" altLang="zh-TW" sz="1600" dirty="0"/>
              <a:t>, </a:t>
            </a:r>
            <a:r>
              <a:rPr lang="zh-TW" altLang="en-US" sz="1600" dirty="0"/>
              <a:t>電視</a:t>
            </a:r>
            <a:endParaRPr lang="zh-TW" altLang="en-US" sz="2400" dirty="0" smtClean="0"/>
          </a:p>
        </p:txBody>
      </p:sp>
      <p:sp>
        <p:nvSpPr>
          <p:cNvPr id="12" name="文字方塊 11"/>
          <p:cNvSpPr txBox="1"/>
          <p:nvPr/>
        </p:nvSpPr>
        <p:spPr>
          <a:xfrm>
            <a:off x="1403347" y="2818834"/>
            <a:ext cx="4692653" cy="338554"/>
          </a:xfrm>
          <a:prstGeom prst="rect">
            <a:avLst/>
          </a:prstGeom>
          <a:solidFill>
            <a:srgbClr val="FFFF00"/>
          </a:solidFill>
        </p:spPr>
        <p:txBody>
          <a:bodyPr wrap="square" rtlCol="0">
            <a:spAutoFit/>
          </a:bodyPr>
          <a:lstStyle/>
          <a:p>
            <a:r>
              <a:rPr lang="en-US" altLang="zh-TW" sz="1600" dirty="0"/>
              <a:t>90% </a:t>
            </a:r>
            <a:r>
              <a:rPr lang="zh-TW" altLang="en-US" sz="1600" dirty="0"/>
              <a:t>的多設</a:t>
            </a:r>
            <a:r>
              <a:rPr lang="zh-TW" altLang="en-US" sz="1600" dirty="0" smtClean="0"/>
              <a:t>備的使</a:t>
            </a:r>
            <a:r>
              <a:rPr lang="zh-TW" altLang="en-US" sz="1600" dirty="0"/>
              <a:t>用者使用多個設備來完成操作</a:t>
            </a:r>
            <a:endParaRPr lang="zh-TW" altLang="en-US" dirty="0" smtClean="0"/>
          </a:p>
        </p:txBody>
      </p:sp>
      <p:sp>
        <p:nvSpPr>
          <p:cNvPr id="13" name="文字方塊 12"/>
          <p:cNvSpPr txBox="1"/>
          <p:nvPr/>
        </p:nvSpPr>
        <p:spPr>
          <a:xfrm>
            <a:off x="6946899" y="2990012"/>
            <a:ext cx="2120901" cy="523220"/>
          </a:xfrm>
          <a:prstGeom prst="rect">
            <a:avLst/>
          </a:prstGeom>
          <a:solidFill>
            <a:srgbClr val="FFFF00"/>
          </a:solidFill>
        </p:spPr>
        <p:txBody>
          <a:bodyPr wrap="square" rtlCol="0">
            <a:spAutoFit/>
          </a:bodyPr>
          <a:lstStyle/>
          <a:p>
            <a:r>
              <a:rPr lang="zh-TW" altLang="en-US" sz="1400" dirty="0"/>
              <a:t>在電視上觀看廣告</a:t>
            </a:r>
            <a:r>
              <a:rPr lang="en-US" altLang="zh-TW" sz="1400" dirty="0"/>
              <a:t>, </a:t>
            </a:r>
            <a:r>
              <a:rPr lang="zh-TW" altLang="en-US" sz="1400" dirty="0"/>
              <a:t>搜索智慧手機</a:t>
            </a:r>
            <a:r>
              <a:rPr lang="en-US" altLang="zh-TW" sz="1400" dirty="0"/>
              <a:t>, </a:t>
            </a:r>
            <a:r>
              <a:rPr lang="zh-TW" altLang="en-US" sz="1400" dirty="0"/>
              <a:t>購買平板電腦</a:t>
            </a:r>
            <a:endParaRPr lang="zh-TW" altLang="en-US" sz="2000" dirty="0" smtClean="0"/>
          </a:p>
        </p:txBody>
      </p:sp>
    </p:spTree>
    <p:extLst>
      <p:ext uri="{BB962C8B-B14F-4D97-AF65-F5344CB8AC3E}">
        <p14:creationId xmlns:p14="http://schemas.microsoft.com/office/powerpoint/2010/main" val="34124593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Mobile Marketing Features</a:t>
            </a:r>
            <a:endParaRPr lang="en-US" dirty="0"/>
          </a:p>
        </p:txBody>
      </p:sp>
      <p:sp>
        <p:nvSpPr>
          <p:cNvPr id="3" name="Content Placeholder 2"/>
          <p:cNvSpPr>
            <a:spLocks noGrp="1"/>
          </p:cNvSpPr>
          <p:nvPr>
            <p:ph idx="1"/>
          </p:nvPr>
        </p:nvSpPr>
        <p:spPr/>
        <p:txBody>
          <a:bodyPr/>
          <a:lstStyle/>
          <a:p>
            <a:r>
              <a:rPr lang="en-US" dirty="0" smtClean="0"/>
              <a:t>Mobile marketing 64% of all online marketing </a:t>
            </a:r>
          </a:p>
          <a:p>
            <a:r>
              <a:rPr lang="en-US" dirty="0" smtClean="0"/>
              <a:t>Dominant players are Google, Facebook</a:t>
            </a:r>
          </a:p>
          <a:p>
            <a:r>
              <a:rPr lang="en-US" dirty="0" smtClean="0"/>
              <a:t>Mobile device features</a:t>
            </a:r>
          </a:p>
          <a:p>
            <a:pPr lvl="1"/>
            <a:r>
              <a:rPr lang="en-US" sz="1800" dirty="0" smtClean="0"/>
              <a:t>Personal communicator and organizer</a:t>
            </a:r>
          </a:p>
          <a:p>
            <a:pPr lvl="1"/>
            <a:r>
              <a:rPr lang="en-US" sz="1800" dirty="0" smtClean="0"/>
              <a:t>Screen size and resolution</a:t>
            </a:r>
          </a:p>
          <a:p>
            <a:pPr lvl="1"/>
            <a:r>
              <a:rPr lang="en-US" sz="1800" dirty="0" smtClean="0"/>
              <a:t>GPS location</a:t>
            </a:r>
          </a:p>
          <a:p>
            <a:pPr lvl="1"/>
            <a:r>
              <a:rPr lang="en-US" sz="1800" dirty="0" smtClean="0"/>
              <a:t>Web browser</a:t>
            </a:r>
          </a:p>
          <a:p>
            <a:pPr lvl="1"/>
            <a:r>
              <a:rPr lang="en-US" sz="1800" dirty="0" smtClean="0"/>
              <a:t>Apps</a:t>
            </a:r>
          </a:p>
          <a:p>
            <a:pPr lvl="1"/>
            <a:r>
              <a:rPr lang="en-US" sz="1800" dirty="0" smtClean="0"/>
              <a:t>Ultraportable and personal</a:t>
            </a:r>
          </a:p>
          <a:p>
            <a:pPr lvl="1"/>
            <a:r>
              <a:rPr lang="en-US" sz="1800" dirty="0" smtClean="0"/>
              <a:t>Multimedia capable</a:t>
            </a:r>
          </a:p>
          <a:p>
            <a:pPr lvl="1"/>
            <a:r>
              <a:rPr lang="en-US" sz="1800" dirty="0" smtClean="0"/>
              <a:t>Touch/haptic technology</a:t>
            </a:r>
            <a:endParaRPr lang="en-US" sz="1800" dirty="0"/>
          </a:p>
        </p:txBody>
      </p:sp>
      <p:sp>
        <p:nvSpPr>
          <p:cNvPr id="5" name="文字方塊 4"/>
          <p:cNvSpPr txBox="1"/>
          <p:nvPr/>
        </p:nvSpPr>
        <p:spPr>
          <a:xfrm>
            <a:off x="457201" y="343054"/>
            <a:ext cx="2590800" cy="400110"/>
          </a:xfrm>
          <a:prstGeom prst="rect">
            <a:avLst/>
          </a:prstGeom>
          <a:solidFill>
            <a:srgbClr val="FFFF00"/>
          </a:solidFill>
        </p:spPr>
        <p:txBody>
          <a:bodyPr wrap="square" rtlCol="0">
            <a:spAutoFit/>
          </a:bodyPr>
          <a:lstStyle/>
          <a:p>
            <a:r>
              <a:rPr lang="zh-TW" altLang="en-US" sz="2000" dirty="0"/>
              <a:t>行動裝置營</a:t>
            </a:r>
            <a:r>
              <a:rPr lang="zh-TW" altLang="en-US" sz="2000" dirty="0" smtClean="0"/>
              <a:t>銷的功能</a:t>
            </a:r>
            <a:endParaRPr lang="zh-TW" altLang="en-US" sz="2000" dirty="0"/>
          </a:p>
        </p:txBody>
      </p:sp>
      <p:sp>
        <p:nvSpPr>
          <p:cNvPr id="6" name="文字方塊 5"/>
          <p:cNvSpPr txBox="1"/>
          <p:nvPr/>
        </p:nvSpPr>
        <p:spPr>
          <a:xfrm>
            <a:off x="409575" y="1962607"/>
            <a:ext cx="3505200" cy="338554"/>
          </a:xfrm>
          <a:prstGeom prst="rect">
            <a:avLst/>
          </a:prstGeom>
          <a:solidFill>
            <a:srgbClr val="FFFF00"/>
          </a:solidFill>
        </p:spPr>
        <p:txBody>
          <a:bodyPr wrap="square" rtlCol="0">
            <a:spAutoFit/>
          </a:bodyPr>
          <a:lstStyle/>
          <a:p>
            <a:r>
              <a:rPr lang="zh-TW" altLang="en-US" sz="1600" dirty="0"/>
              <a:t>行動裝置</a:t>
            </a:r>
            <a:r>
              <a:rPr lang="zh-TW" altLang="en-US" sz="1600" dirty="0" smtClean="0"/>
              <a:t>營</a:t>
            </a:r>
            <a:r>
              <a:rPr lang="zh-TW" altLang="en-US" sz="1600" dirty="0"/>
              <a:t>銷佔所有網絡營銷的</a:t>
            </a:r>
            <a:r>
              <a:rPr lang="en-US" altLang="zh-TW" sz="1600" dirty="0"/>
              <a:t>64</a:t>
            </a:r>
            <a:r>
              <a:rPr lang="zh-TW" altLang="en-US" sz="1600" dirty="0"/>
              <a:t>％</a:t>
            </a:r>
          </a:p>
        </p:txBody>
      </p:sp>
      <p:sp>
        <p:nvSpPr>
          <p:cNvPr id="7" name="文字方塊 6"/>
          <p:cNvSpPr txBox="1"/>
          <p:nvPr/>
        </p:nvSpPr>
        <p:spPr>
          <a:xfrm>
            <a:off x="523875" y="2560185"/>
            <a:ext cx="2066925" cy="338554"/>
          </a:xfrm>
          <a:prstGeom prst="rect">
            <a:avLst/>
          </a:prstGeom>
          <a:solidFill>
            <a:srgbClr val="FFFF00"/>
          </a:solidFill>
        </p:spPr>
        <p:txBody>
          <a:bodyPr wrap="square" rtlCol="0">
            <a:spAutoFit/>
          </a:bodyPr>
          <a:lstStyle/>
          <a:p>
            <a:r>
              <a:rPr lang="zh-TW" altLang="en-US" sz="1600" dirty="0" smtClean="0"/>
              <a:t>主導者是谷歌、臉書</a:t>
            </a:r>
            <a:endParaRPr lang="zh-TW" altLang="en-US" sz="1600" dirty="0"/>
          </a:p>
        </p:txBody>
      </p:sp>
      <p:sp>
        <p:nvSpPr>
          <p:cNvPr id="8" name="文字方塊 7"/>
          <p:cNvSpPr txBox="1"/>
          <p:nvPr/>
        </p:nvSpPr>
        <p:spPr>
          <a:xfrm>
            <a:off x="4343400" y="2864207"/>
            <a:ext cx="2590800" cy="400110"/>
          </a:xfrm>
          <a:prstGeom prst="rect">
            <a:avLst/>
          </a:prstGeom>
          <a:solidFill>
            <a:srgbClr val="FFFF00"/>
          </a:solidFill>
        </p:spPr>
        <p:txBody>
          <a:bodyPr wrap="square" rtlCol="0">
            <a:spAutoFit/>
          </a:bodyPr>
          <a:lstStyle/>
          <a:p>
            <a:r>
              <a:rPr lang="zh-TW" altLang="en-US" sz="2000" dirty="0"/>
              <a:t>行動裝</a:t>
            </a:r>
            <a:r>
              <a:rPr lang="zh-TW" altLang="en-US" sz="2000" dirty="0" smtClean="0"/>
              <a:t>置的功能</a:t>
            </a:r>
            <a:endParaRPr lang="zh-TW" altLang="en-US" sz="2000" dirty="0"/>
          </a:p>
        </p:txBody>
      </p:sp>
      <p:sp>
        <p:nvSpPr>
          <p:cNvPr id="9" name="文字方塊 8"/>
          <p:cNvSpPr txBox="1"/>
          <p:nvPr/>
        </p:nvSpPr>
        <p:spPr>
          <a:xfrm>
            <a:off x="5334000" y="3305298"/>
            <a:ext cx="1752600" cy="307777"/>
          </a:xfrm>
          <a:prstGeom prst="rect">
            <a:avLst/>
          </a:prstGeom>
          <a:solidFill>
            <a:srgbClr val="FFFF00"/>
          </a:solidFill>
        </p:spPr>
        <p:txBody>
          <a:bodyPr wrap="square" rtlCol="0">
            <a:spAutoFit/>
          </a:bodyPr>
          <a:lstStyle/>
          <a:p>
            <a:r>
              <a:rPr lang="zh-TW" altLang="en-US" sz="1400" dirty="0"/>
              <a:t>個人通信和召集人</a:t>
            </a:r>
            <a:endParaRPr lang="zh-TW" altLang="en-US" sz="1600" dirty="0"/>
          </a:p>
        </p:txBody>
      </p:sp>
      <p:sp>
        <p:nvSpPr>
          <p:cNvPr id="10" name="文字方塊 9"/>
          <p:cNvSpPr txBox="1"/>
          <p:nvPr/>
        </p:nvSpPr>
        <p:spPr>
          <a:xfrm>
            <a:off x="3952875" y="3715957"/>
            <a:ext cx="1685925" cy="307777"/>
          </a:xfrm>
          <a:prstGeom prst="rect">
            <a:avLst/>
          </a:prstGeom>
          <a:solidFill>
            <a:srgbClr val="FFFF00"/>
          </a:solidFill>
        </p:spPr>
        <p:txBody>
          <a:bodyPr wrap="square" rtlCol="0">
            <a:spAutoFit/>
          </a:bodyPr>
          <a:lstStyle/>
          <a:p>
            <a:r>
              <a:rPr lang="zh-TW" altLang="en-US" sz="1400" dirty="0"/>
              <a:t>螢幕大小和解析度</a:t>
            </a:r>
            <a:endParaRPr lang="zh-TW" altLang="en-US" sz="1100" dirty="0"/>
          </a:p>
        </p:txBody>
      </p:sp>
      <p:sp>
        <p:nvSpPr>
          <p:cNvPr id="11" name="文字方塊 10"/>
          <p:cNvSpPr txBox="1"/>
          <p:nvPr/>
        </p:nvSpPr>
        <p:spPr>
          <a:xfrm>
            <a:off x="2657475" y="4059783"/>
            <a:ext cx="1000125" cy="307777"/>
          </a:xfrm>
          <a:prstGeom prst="rect">
            <a:avLst/>
          </a:prstGeom>
          <a:solidFill>
            <a:srgbClr val="FFFF00"/>
          </a:solidFill>
        </p:spPr>
        <p:txBody>
          <a:bodyPr wrap="square" rtlCol="0">
            <a:spAutoFit/>
          </a:bodyPr>
          <a:lstStyle/>
          <a:p>
            <a:r>
              <a:rPr lang="en-US" altLang="zh-TW" sz="1400" dirty="0"/>
              <a:t>GPS </a:t>
            </a:r>
            <a:r>
              <a:rPr lang="zh-TW" altLang="en-US" sz="1400" dirty="0"/>
              <a:t>定位</a:t>
            </a:r>
          </a:p>
        </p:txBody>
      </p:sp>
      <p:sp>
        <p:nvSpPr>
          <p:cNvPr id="12" name="文字方塊 11"/>
          <p:cNvSpPr txBox="1"/>
          <p:nvPr/>
        </p:nvSpPr>
        <p:spPr>
          <a:xfrm>
            <a:off x="2695575" y="4459354"/>
            <a:ext cx="1114425" cy="307777"/>
          </a:xfrm>
          <a:prstGeom prst="rect">
            <a:avLst/>
          </a:prstGeom>
          <a:solidFill>
            <a:srgbClr val="FFFF00"/>
          </a:solidFill>
        </p:spPr>
        <p:txBody>
          <a:bodyPr wrap="square" rtlCol="0">
            <a:spAutoFit/>
          </a:bodyPr>
          <a:lstStyle/>
          <a:p>
            <a:r>
              <a:rPr lang="zh-TW" altLang="en-US" sz="1400" dirty="0"/>
              <a:t>網</a:t>
            </a:r>
            <a:r>
              <a:rPr lang="zh-TW" altLang="en-US" sz="1400" dirty="0" smtClean="0"/>
              <a:t>頁瀏</a:t>
            </a:r>
            <a:r>
              <a:rPr lang="zh-TW" altLang="en-US" sz="1400" dirty="0"/>
              <a:t>覽器</a:t>
            </a:r>
          </a:p>
        </p:txBody>
      </p:sp>
      <p:sp>
        <p:nvSpPr>
          <p:cNvPr id="13" name="文字方塊 12"/>
          <p:cNvSpPr txBox="1"/>
          <p:nvPr/>
        </p:nvSpPr>
        <p:spPr>
          <a:xfrm>
            <a:off x="1819275" y="4766146"/>
            <a:ext cx="923925" cy="307777"/>
          </a:xfrm>
          <a:prstGeom prst="rect">
            <a:avLst/>
          </a:prstGeom>
          <a:solidFill>
            <a:srgbClr val="FFFF00"/>
          </a:solidFill>
        </p:spPr>
        <p:txBody>
          <a:bodyPr wrap="square" rtlCol="0">
            <a:spAutoFit/>
          </a:bodyPr>
          <a:lstStyle/>
          <a:p>
            <a:r>
              <a:rPr lang="zh-TW" altLang="en-US" sz="1400" dirty="0" smtClean="0"/>
              <a:t>應用程式</a:t>
            </a:r>
            <a:endParaRPr lang="zh-TW" altLang="en-US" sz="1400" dirty="0"/>
          </a:p>
        </p:txBody>
      </p:sp>
      <p:sp>
        <p:nvSpPr>
          <p:cNvPr id="14" name="文字方塊 13"/>
          <p:cNvSpPr txBox="1"/>
          <p:nvPr/>
        </p:nvSpPr>
        <p:spPr>
          <a:xfrm>
            <a:off x="3952875" y="5073923"/>
            <a:ext cx="1533525" cy="307777"/>
          </a:xfrm>
          <a:prstGeom prst="rect">
            <a:avLst/>
          </a:prstGeom>
          <a:solidFill>
            <a:srgbClr val="FFFF00"/>
          </a:solidFill>
        </p:spPr>
        <p:txBody>
          <a:bodyPr wrap="square" rtlCol="0">
            <a:spAutoFit/>
          </a:bodyPr>
          <a:lstStyle/>
          <a:p>
            <a:r>
              <a:rPr lang="zh-TW" altLang="en-US" sz="1400" dirty="0"/>
              <a:t>超便攜和個</a:t>
            </a:r>
            <a:r>
              <a:rPr lang="zh-TW" altLang="en-US" sz="1400" dirty="0" smtClean="0"/>
              <a:t>人化</a:t>
            </a:r>
            <a:endParaRPr lang="zh-TW" altLang="en-US" sz="1400" dirty="0"/>
          </a:p>
        </p:txBody>
      </p:sp>
      <p:sp>
        <p:nvSpPr>
          <p:cNvPr id="15" name="文字方塊 14"/>
          <p:cNvSpPr txBox="1"/>
          <p:nvPr/>
        </p:nvSpPr>
        <p:spPr>
          <a:xfrm>
            <a:off x="3276600" y="5453966"/>
            <a:ext cx="1143000" cy="307777"/>
          </a:xfrm>
          <a:prstGeom prst="rect">
            <a:avLst/>
          </a:prstGeom>
          <a:solidFill>
            <a:srgbClr val="FFFF00"/>
          </a:solidFill>
        </p:spPr>
        <p:txBody>
          <a:bodyPr wrap="square" rtlCol="0">
            <a:spAutoFit/>
          </a:bodyPr>
          <a:lstStyle/>
          <a:p>
            <a:r>
              <a:rPr lang="zh-TW" altLang="en-US" sz="1400" dirty="0"/>
              <a:t>多媒體功能</a:t>
            </a:r>
          </a:p>
        </p:txBody>
      </p:sp>
      <p:sp>
        <p:nvSpPr>
          <p:cNvPr id="16" name="文字方塊 15"/>
          <p:cNvSpPr txBox="1"/>
          <p:nvPr/>
        </p:nvSpPr>
        <p:spPr>
          <a:xfrm>
            <a:off x="3771900" y="5834009"/>
            <a:ext cx="1333500" cy="307777"/>
          </a:xfrm>
          <a:prstGeom prst="rect">
            <a:avLst/>
          </a:prstGeom>
          <a:solidFill>
            <a:srgbClr val="FFFF00"/>
          </a:solidFill>
        </p:spPr>
        <p:txBody>
          <a:bodyPr wrap="square" rtlCol="0">
            <a:spAutoFit/>
          </a:bodyPr>
          <a:lstStyle/>
          <a:p>
            <a:r>
              <a:rPr lang="zh-TW" altLang="en-US" sz="1400" dirty="0"/>
              <a:t>觸摸</a:t>
            </a:r>
            <a:r>
              <a:rPr lang="en-US" altLang="zh-TW" sz="1400" dirty="0"/>
              <a:t>/</a:t>
            </a:r>
            <a:r>
              <a:rPr lang="zh-TW" altLang="en-US" sz="1400" dirty="0"/>
              <a:t>觸覺技術</a:t>
            </a:r>
            <a:endParaRPr lang="zh-TW" altLang="en-US" sz="1100" dirty="0"/>
          </a:p>
        </p:txBody>
      </p:sp>
    </p:spTree>
    <p:extLst>
      <p:ext uri="{BB962C8B-B14F-4D97-AF65-F5344CB8AC3E}">
        <p14:creationId xmlns:p14="http://schemas.microsoft.com/office/powerpoint/2010/main" val="356000090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7.10: </a:t>
            </a:r>
            <a:r>
              <a:rPr lang="en-US" dirty="0"/>
              <a:t>The Top </a:t>
            </a:r>
            <a:r>
              <a:rPr lang="en-US" dirty="0" smtClean="0"/>
              <a:t>U.S. Mobile </a:t>
            </a:r>
            <a:r>
              <a:rPr lang="en-US" dirty="0"/>
              <a:t>Marketing Firms by </a:t>
            </a:r>
            <a:r>
              <a:rPr lang="en-US" dirty="0" smtClean="0"/>
              <a:t>U.S. Revenue</a:t>
            </a:r>
            <a:endParaRPr lang="en-US" dirty="0"/>
          </a:p>
        </p:txBody>
      </p:sp>
      <p:sp>
        <p:nvSpPr>
          <p:cNvPr id="6" name="Text Placeholder 5"/>
          <p:cNvSpPr>
            <a:spLocks noGrp="1"/>
          </p:cNvSpPr>
          <p:nvPr>
            <p:ph type="body" sz="quarter" idx="13"/>
          </p:nvPr>
        </p:nvSpPr>
        <p:spPr/>
        <p:txBody>
          <a:bodyPr/>
          <a:lstStyle/>
          <a:p>
            <a:endParaRPr lang="en-US" dirty="0"/>
          </a:p>
        </p:txBody>
      </p:sp>
      <p:pic>
        <p:nvPicPr>
          <p:cNvPr id="8" name="Picture 7" descr="Figure 7.10 illustrates the relative sizes of various U.S. Mobile Marketing Firms, according to revenue "/>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219200" y="1676400"/>
            <a:ext cx="6478196" cy="4558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字方塊 4"/>
          <p:cNvSpPr txBox="1"/>
          <p:nvPr/>
        </p:nvSpPr>
        <p:spPr>
          <a:xfrm>
            <a:off x="1905000" y="1225687"/>
            <a:ext cx="4800600" cy="400110"/>
          </a:xfrm>
          <a:prstGeom prst="rect">
            <a:avLst/>
          </a:prstGeom>
          <a:solidFill>
            <a:srgbClr val="FFFF00"/>
          </a:solidFill>
        </p:spPr>
        <p:txBody>
          <a:bodyPr wrap="square" rtlCol="0">
            <a:spAutoFit/>
          </a:bodyPr>
          <a:lstStyle/>
          <a:p>
            <a:r>
              <a:rPr lang="en-US" altLang="zh-TW" sz="2000" dirty="0"/>
              <a:t>7.10: </a:t>
            </a:r>
            <a:r>
              <a:rPr lang="zh-TW" altLang="en-US" sz="2000" dirty="0"/>
              <a:t>美國最大</a:t>
            </a:r>
            <a:r>
              <a:rPr lang="zh-TW" altLang="en-US" sz="2000" dirty="0" smtClean="0"/>
              <a:t>的</a:t>
            </a:r>
            <a:r>
              <a:rPr lang="zh-TW" altLang="en-US" sz="2000" dirty="0"/>
              <a:t>行動裝置營銷</a:t>
            </a:r>
            <a:r>
              <a:rPr lang="zh-TW" altLang="en-US" sz="2000" dirty="0" smtClean="0"/>
              <a:t>公司收</a:t>
            </a:r>
            <a:r>
              <a:rPr lang="zh-TW" altLang="en-US" sz="2000" dirty="0"/>
              <a:t>入</a:t>
            </a:r>
            <a:endParaRPr lang="zh-TW" altLang="en-US" sz="2400" dirty="0"/>
          </a:p>
        </p:txBody>
      </p:sp>
    </p:spTree>
    <p:extLst>
      <p:ext uri="{BB962C8B-B14F-4D97-AF65-F5344CB8AC3E}">
        <p14:creationId xmlns:p14="http://schemas.microsoft.com/office/powerpoint/2010/main" val="257772178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Mobile Marketing Tools: Ad Formats</a:t>
            </a:r>
            <a:endParaRPr lang="en-US" dirty="0"/>
          </a:p>
        </p:txBody>
      </p:sp>
      <p:sp>
        <p:nvSpPr>
          <p:cNvPr id="3" name="Content Placeholder 2"/>
          <p:cNvSpPr>
            <a:spLocks noGrp="1"/>
          </p:cNvSpPr>
          <p:nvPr>
            <p:ph idx="1"/>
          </p:nvPr>
        </p:nvSpPr>
        <p:spPr/>
        <p:txBody>
          <a:bodyPr/>
          <a:lstStyle/>
          <a:p>
            <a:r>
              <a:rPr lang="en-US" dirty="0" smtClean="0"/>
              <a:t>Mobile marketing formats</a:t>
            </a:r>
          </a:p>
          <a:p>
            <a:pPr lvl="1"/>
            <a:r>
              <a:rPr lang="en-US" dirty="0" smtClean="0"/>
              <a:t>Search ads</a:t>
            </a:r>
          </a:p>
          <a:p>
            <a:pPr lvl="1"/>
            <a:r>
              <a:rPr lang="en-US" dirty="0" smtClean="0"/>
              <a:t>Display ads</a:t>
            </a:r>
          </a:p>
          <a:p>
            <a:pPr lvl="1"/>
            <a:r>
              <a:rPr lang="en-US" dirty="0" smtClean="0"/>
              <a:t>Video</a:t>
            </a:r>
          </a:p>
          <a:p>
            <a:pPr lvl="1"/>
            <a:r>
              <a:rPr lang="en-US" dirty="0" smtClean="0"/>
              <a:t>Text/video messaging</a:t>
            </a:r>
          </a:p>
          <a:p>
            <a:pPr lvl="1"/>
            <a:r>
              <a:rPr lang="en-US" dirty="0" smtClean="0"/>
              <a:t>Other: e-mail, classifieds, lead generation</a:t>
            </a:r>
          </a:p>
          <a:p>
            <a:r>
              <a:rPr lang="en-US" dirty="0" smtClean="0"/>
              <a:t>Mobile interface versions of social network techniques</a:t>
            </a:r>
            <a:endParaRPr lang="en-US" dirty="0"/>
          </a:p>
        </p:txBody>
      </p:sp>
      <p:sp>
        <p:nvSpPr>
          <p:cNvPr id="4" name="文字方塊 3"/>
          <p:cNvSpPr txBox="1"/>
          <p:nvPr/>
        </p:nvSpPr>
        <p:spPr>
          <a:xfrm>
            <a:off x="457200" y="363902"/>
            <a:ext cx="3505200" cy="400110"/>
          </a:xfrm>
          <a:prstGeom prst="rect">
            <a:avLst/>
          </a:prstGeom>
          <a:solidFill>
            <a:srgbClr val="FFFF00"/>
          </a:solidFill>
        </p:spPr>
        <p:txBody>
          <a:bodyPr wrap="square" rtlCol="0">
            <a:spAutoFit/>
          </a:bodyPr>
          <a:lstStyle/>
          <a:p>
            <a:r>
              <a:rPr lang="zh-TW" altLang="en-US" sz="2000" dirty="0"/>
              <a:t>行動裝置營銷</a:t>
            </a:r>
            <a:r>
              <a:rPr lang="zh-TW" altLang="en-US" sz="2000" dirty="0" smtClean="0"/>
              <a:t>工</a:t>
            </a:r>
            <a:r>
              <a:rPr lang="zh-TW" altLang="en-US" sz="2000" dirty="0"/>
              <a:t>具</a:t>
            </a:r>
            <a:r>
              <a:rPr lang="en-US" altLang="zh-TW" sz="2000" dirty="0"/>
              <a:t>: </a:t>
            </a:r>
            <a:r>
              <a:rPr lang="zh-TW" altLang="en-US" sz="2000" dirty="0"/>
              <a:t>廣告格式</a:t>
            </a:r>
            <a:endParaRPr lang="zh-TW" altLang="en-US" sz="2800" dirty="0"/>
          </a:p>
        </p:txBody>
      </p:sp>
      <p:sp>
        <p:nvSpPr>
          <p:cNvPr id="5" name="文字方塊 4"/>
          <p:cNvSpPr txBox="1"/>
          <p:nvPr/>
        </p:nvSpPr>
        <p:spPr>
          <a:xfrm>
            <a:off x="4876800" y="1600200"/>
            <a:ext cx="2590800" cy="400110"/>
          </a:xfrm>
          <a:prstGeom prst="rect">
            <a:avLst/>
          </a:prstGeom>
          <a:solidFill>
            <a:srgbClr val="FFFF00"/>
          </a:solidFill>
        </p:spPr>
        <p:txBody>
          <a:bodyPr wrap="square" rtlCol="0">
            <a:spAutoFit/>
          </a:bodyPr>
          <a:lstStyle/>
          <a:p>
            <a:r>
              <a:rPr lang="zh-TW" altLang="en-US" sz="2000" dirty="0"/>
              <a:t>行動裝置營</a:t>
            </a:r>
            <a:r>
              <a:rPr lang="zh-TW" altLang="en-US" sz="2000" dirty="0" smtClean="0"/>
              <a:t>銷的格式</a:t>
            </a:r>
            <a:endParaRPr lang="zh-TW" altLang="en-US" sz="2800" dirty="0"/>
          </a:p>
        </p:txBody>
      </p:sp>
      <p:sp>
        <p:nvSpPr>
          <p:cNvPr id="6" name="文字方塊 5"/>
          <p:cNvSpPr txBox="1"/>
          <p:nvPr/>
        </p:nvSpPr>
        <p:spPr>
          <a:xfrm>
            <a:off x="1981200" y="2846052"/>
            <a:ext cx="838200" cy="369332"/>
          </a:xfrm>
          <a:prstGeom prst="rect">
            <a:avLst/>
          </a:prstGeom>
          <a:solidFill>
            <a:srgbClr val="FFFF00"/>
          </a:solidFill>
        </p:spPr>
        <p:txBody>
          <a:bodyPr wrap="square" rtlCol="0">
            <a:spAutoFit/>
          </a:bodyPr>
          <a:lstStyle/>
          <a:p>
            <a:r>
              <a:rPr lang="zh-TW" altLang="en-US" dirty="0" smtClean="0"/>
              <a:t>影片</a:t>
            </a:r>
            <a:endParaRPr lang="zh-TW" altLang="en-US" sz="2400" dirty="0"/>
          </a:p>
        </p:txBody>
      </p:sp>
      <p:sp>
        <p:nvSpPr>
          <p:cNvPr id="7" name="文字方塊 6"/>
          <p:cNvSpPr txBox="1"/>
          <p:nvPr/>
        </p:nvSpPr>
        <p:spPr>
          <a:xfrm>
            <a:off x="2590800" y="2059442"/>
            <a:ext cx="1371600" cy="369332"/>
          </a:xfrm>
          <a:prstGeom prst="rect">
            <a:avLst/>
          </a:prstGeom>
          <a:solidFill>
            <a:srgbClr val="FFFF00"/>
          </a:solidFill>
        </p:spPr>
        <p:txBody>
          <a:bodyPr wrap="square" rtlCol="0">
            <a:spAutoFit/>
          </a:bodyPr>
          <a:lstStyle/>
          <a:p>
            <a:r>
              <a:rPr lang="zh-TW" altLang="en-US" dirty="0"/>
              <a:t>搜索廣告</a:t>
            </a:r>
            <a:endParaRPr lang="zh-TW" altLang="en-US" sz="2400" dirty="0"/>
          </a:p>
        </p:txBody>
      </p:sp>
      <p:sp>
        <p:nvSpPr>
          <p:cNvPr id="8" name="文字方塊 7"/>
          <p:cNvSpPr txBox="1"/>
          <p:nvPr/>
        </p:nvSpPr>
        <p:spPr>
          <a:xfrm>
            <a:off x="2590800" y="2518684"/>
            <a:ext cx="1371600" cy="369332"/>
          </a:xfrm>
          <a:prstGeom prst="rect">
            <a:avLst/>
          </a:prstGeom>
          <a:solidFill>
            <a:srgbClr val="FFFF00"/>
          </a:solidFill>
        </p:spPr>
        <p:txBody>
          <a:bodyPr wrap="square" rtlCol="0">
            <a:spAutoFit/>
          </a:bodyPr>
          <a:lstStyle/>
          <a:p>
            <a:r>
              <a:rPr lang="zh-TW" altLang="en-US" dirty="0" smtClean="0"/>
              <a:t>顯示廣告</a:t>
            </a:r>
            <a:endParaRPr lang="zh-TW" altLang="en-US" sz="2400" dirty="0"/>
          </a:p>
        </p:txBody>
      </p:sp>
      <p:sp>
        <p:nvSpPr>
          <p:cNvPr id="9" name="文字方塊 8"/>
          <p:cNvSpPr txBox="1"/>
          <p:nvPr/>
        </p:nvSpPr>
        <p:spPr>
          <a:xfrm>
            <a:off x="3962400" y="3217587"/>
            <a:ext cx="1676400" cy="369332"/>
          </a:xfrm>
          <a:prstGeom prst="rect">
            <a:avLst/>
          </a:prstGeom>
          <a:solidFill>
            <a:srgbClr val="FFFF00"/>
          </a:solidFill>
        </p:spPr>
        <p:txBody>
          <a:bodyPr wrap="square" rtlCol="0">
            <a:spAutoFit/>
          </a:bodyPr>
          <a:lstStyle/>
          <a:p>
            <a:r>
              <a:rPr lang="zh-TW" altLang="en-US" dirty="0" smtClean="0"/>
              <a:t>文字</a:t>
            </a:r>
            <a:r>
              <a:rPr lang="en-US" altLang="zh-TW" dirty="0" smtClean="0"/>
              <a:t>/</a:t>
            </a:r>
            <a:r>
              <a:rPr lang="zh-TW" altLang="en-US" dirty="0" smtClean="0"/>
              <a:t>影片訊息</a:t>
            </a:r>
            <a:endParaRPr lang="zh-TW" altLang="en-US" dirty="0"/>
          </a:p>
        </p:txBody>
      </p:sp>
      <p:sp>
        <p:nvSpPr>
          <p:cNvPr id="10" name="文字方塊 9"/>
          <p:cNvSpPr txBox="1"/>
          <p:nvPr/>
        </p:nvSpPr>
        <p:spPr>
          <a:xfrm>
            <a:off x="6048375" y="3468308"/>
            <a:ext cx="2590800" cy="584775"/>
          </a:xfrm>
          <a:prstGeom prst="rect">
            <a:avLst/>
          </a:prstGeom>
          <a:solidFill>
            <a:srgbClr val="FFFF00"/>
          </a:solidFill>
        </p:spPr>
        <p:txBody>
          <a:bodyPr wrap="square" rtlCol="0">
            <a:spAutoFit/>
          </a:bodyPr>
          <a:lstStyle/>
          <a:p>
            <a:r>
              <a:rPr lang="zh-TW" altLang="en-US" sz="1600" dirty="0"/>
              <a:t>其他：電子郵件，分類廣告，引</a:t>
            </a:r>
            <a:r>
              <a:rPr lang="zh-TW" altLang="en-US" sz="1600" dirty="0" smtClean="0"/>
              <a:t>導世代</a:t>
            </a:r>
            <a:endParaRPr lang="zh-TW" altLang="en-US" sz="2000" dirty="0"/>
          </a:p>
        </p:txBody>
      </p:sp>
      <p:sp>
        <p:nvSpPr>
          <p:cNvPr id="11" name="文字方塊 10"/>
          <p:cNvSpPr txBox="1"/>
          <p:nvPr/>
        </p:nvSpPr>
        <p:spPr>
          <a:xfrm>
            <a:off x="2571750" y="4683382"/>
            <a:ext cx="3505200" cy="400110"/>
          </a:xfrm>
          <a:prstGeom prst="rect">
            <a:avLst/>
          </a:prstGeom>
          <a:solidFill>
            <a:srgbClr val="FFFF00"/>
          </a:solidFill>
        </p:spPr>
        <p:txBody>
          <a:bodyPr wrap="square" rtlCol="0">
            <a:spAutoFit/>
          </a:bodyPr>
          <a:lstStyle/>
          <a:p>
            <a:r>
              <a:rPr lang="zh-TW" altLang="en-US" sz="2000" dirty="0"/>
              <a:t>社交網絡技術的移動界面版本</a:t>
            </a:r>
            <a:endParaRPr lang="zh-TW" altLang="en-US" sz="2800" dirty="0"/>
          </a:p>
        </p:txBody>
      </p:sp>
    </p:spTree>
    <p:extLst>
      <p:ext uri="{BB962C8B-B14F-4D97-AF65-F5344CB8AC3E}">
        <p14:creationId xmlns:p14="http://schemas.microsoft.com/office/powerpoint/2010/main" val="22204319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7.11: </a:t>
            </a:r>
            <a:r>
              <a:rPr lang="en-US" dirty="0"/>
              <a:t>Mobile Ad Spending by Format</a:t>
            </a:r>
          </a:p>
        </p:txBody>
      </p:sp>
      <p:sp>
        <p:nvSpPr>
          <p:cNvPr id="6" name="Text Placeholder 5"/>
          <p:cNvSpPr>
            <a:spLocks noGrp="1"/>
          </p:cNvSpPr>
          <p:nvPr>
            <p:ph type="body" sz="quarter" idx="13"/>
          </p:nvPr>
        </p:nvSpPr>
        <p:spPr/>
        <p:txBody>
          <a:bodyPr/>
          <a:lstStyle/>
          <a:p>
            <a:endParaRPr lang="en-US" dirty="0"/>
          </a:p>
        </p:txBody>
      </p:sp>
      <p:pic>
        <p:nvPicPr>
          <p:cNvPr id="8" name="Picture 7" descr="Figure 7.11 illustrates the different amounts of mobile ad spending by format"/>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2223918" y="1727003"/>
            <a:ext cx="4521919" cy="320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字方塊 4"/>
          <p:cNvSpPr txBox="1"/>
          <p:nvPr/>
        </p:nvSpPr>
        <p:spPr>
          <a:xfrm>
            <a:off x="2743200" y="787399"/>
            <a:ext cx="1723549" cy="400110"/>
          </a:xfrm>
          <a:prstGeom prst="rect">
            <a:avLst/>
          </a:prstGeom>
          <a:solidFill>
            <a:schemeClr val="accent4">
              <a:lumMod val="60000"/>
              <a:lumOff val="40000"/>
            </a:schemeClr>
          </a:solidFill>
        </p:spPr>
        <p:txBody>
          <a:bodyPr wrap="none" rtlCol="0">
            <a:spAutoFit/>
          </a:bodyPr>
          <a:lstStyle/>
          <a:p>
            <a:r>
              <a:rPr lang="zh-TW" altLang="zh-TW" sz="2000" dirty="0"/>
              <a:t>移動廣告支出</a:t>
            </a:r>
            <a:endParaRPr lang="zh-TW" altLang="en-US" sz="2000" dirty="0" smtClean="0"/>
          </a:p>
        </p:txBody>
      </p:sp>
      <p:sp>
        <p:nvSpPr>
          <p:cNvPr id="7" name="文字方塊 6"/>
          <p:cNvSpPr txBox="1"/>
          <p:nvPr/>
        </p:nvSpPr>
        <p:spPr>
          <a:xfrm>
            <a:off x="2083673" y="1311146"/>
            <a:ext cx="697627" cy="400110"/>
          </a:xfrm>
          <a:prstGeom prst="rect">
            <a:avLst/>
          </a:prstGeom>
          <a:solidFill>
            <a:schemeClr val="accent4">
              <a:lumMod val="60000"/>
              <a:lumOff val="40000"/>
            </a:schemeClr>
          </a:solidFill>
        </p:spPr>
        <p:txBody>
          <a:bodyPr wrap="none" rtlCol="0">
            <a:spAutoFit/>
          </a:bodyPr>
          <a:lstStyle/>
          <a:p>
            <a:r>
              <a:rPr lang="zh-TW" altLang="zh-TW" sz="2000" dirty="0"/>
              <a:t>顯示</a:t>
            </a:r>
            <a:endParaRPr lang="zh-TW" altLang="en-US" sz="2000" dirty="0" smtClean="0"/>
          </a:p>
        </p:txBody>
      </p:sp>
      <p:sp>
        <p:nvSpPr>
          <p:cNvPr id="9" name="文字方塊 8"/>
          <p:cNvSpPr txBox="1"/>
          <p:nvPr/>
        </p:nvSpPr>
        <p:spPr>
          <a:xfrm>
            <a:off x="5486400" y="1288792"/>
            <a:ext cx="697627" cy="400110"/>
          </a:xfrm>
          <a:prstGeom prst="rect">
            <a:avLst/>
          </a:prstGeom>
          <a:solidFill>
            <a:schemeClr val="accent4">
              <a:lumMod val="60000"/>
              <a:lumOff val="40000"/>
            </a:schemeClr>
          </a:solidFill>
        </p:spPr>
        <p:txBody>
          <a:bodyPr wrap="none" rtlCol="0">
            <a:spAutoFit/>
          </a:bodyPr>
          <a:lstStyle/>
          <a:p>
            <a:r>
              <a:rPr lang="zh-TW" altLang="en-US" sz="2000" dirty="0" smtClean="0"/>
              <a:t>影像</a:t>
            </a:r>
          </a:p>
        </p:txBody>
      </p:sp>
      <p:sp>
        <p:nvSpPr>
          <p:cNvPr id="10" name="文字方塊 9"/>
          <p:cNvSpPr txBox="1"/>
          <p:nvPr/>
        </p:nvSpPr>
        <p:spPr>
          <a:xfrm>
            <a:off x="6397023" y="1526948"/>
            <a:ext cx="697627" cy="400110"/>
          </a:xfrm>
          <a:prstGeom prst="rect">
            <a:avLst/>
          </a:prstGeom>
          <a:solidFill>
            <a:schemeClr val="accent4">
              <a:lumMod val="60000"/>
              <a:lumOff val="40000"/>
            </a:schemeClr>
          </a:solidFill>
        </p:spPr>
        <p:txBody>
          <a:bodyPr wrap="none" rtlCol="0">
            <a:spAutoFit/>
          </a:bodyPr>
          <a:lstStyle/>
          <a:p>
            <a:r>
              <a:rPr lang="zh-TW" altLang="zh-TW" sz="2000" dirty="0"/>
              <a:t>信息</a:t>
            </a:r>
            <a:endParaRPr lang="zh-TW" altLang="en-US" sz="2000" dirty="0" smtClean="0"/>
          </a:p>
        </p:txBody>
      </p:sp>
      <p:sp>
        <p:nvSpPr>
          <p:cNvPr id="11" name="文字方塊 10"/>
          <p:cNvSpPr txBox="1"/>
          <p:nvPr/>
        </p:nvSpPr>
        <p:spPr>
          <a:xfrm>
            <a:off x="6733137" y="2315758"/>
            <a:ext cx="697627" cy="400110"/>
          </a:xfrm>
          <a:prstGeom prst="rect">
            <a:avLst/>
          </a:prstGeom>
          <a:solidFill>
            <a:schemeClr val="accent4">
              <a:lumMod val="60000"/>
              <a:lumOff val="40000"/>
            </a:schemeClr>
          </a:solidFill>
        </p:spPr>
        <p:txBody>
          <a:bodyPr wrap="none" rtlCol="0">
            <a:spAutoFit/>
          </a:bodyPr>
          <a:lstStyle/>
          <a:p>
            <a:r>
              <a:rPr lang="zh-TW" altLang="en-US" sz="2000" dirty="0" smtClean="0"/>
              <a:t>其</a:t>
            </a:r>
            <a:r>
              <a:rPr lang="zh-TW" altLang="en-US" sz="2000" dirty="0"/>
              <a:t>他</a:t>
            </a:r>
            <a:endParaRPr lang="zh-TW" altLang="en-US" sz="2000" dirty="0" smtClean="0"/>
          </a:p>
        </p:txBody>
      </p:sp>
      <p:sp>
        <p:nvSpPr>
          <p:cNvPr id="12" name="文字方塊 11"/>
          <p:cNvSpPr txBox="1"/>
          <p:nvPr/>
        </p:nvSpPr>
        <p:spPr>
          <a:xfrm>
            <a:off x="6559994" y="2870370"/>
            <a:ext cx="697627" cy="400110"/>
          </a:xfrm>
          <a:prstGeom prst="rect">
            <a:avLst/>
          </a:prstGeom>
          <a:solidFill>
            <a:schemeClr val="accent4">
              <a:lumMod val="60000"/>
              <a:lumOff val="40000"/>
            </a:schemeClr>
          </a:solidFill>
        </p:spPr>
        <p:txBody>
          <a:bodyPr wrap="none" rtlCol="0">
            <a:spAutoFit/>
          </a:bodyPr>
          <a:lstStyle/>
          <a:p>
            <a:r>
              <a:rPr lang="zh-TW" altLang="en-US" sz="2000" dirty="0"/>
              <a:t>搜尋</a:t>
            </a:r>
            <a:endParaRPr lang="zh-TW" altLang="en-US" sz="2000" dirty="0" smtClean="0"/>
          </a:p>
        </p:txBody>
      </p:sp>
    </p:spTree>
    <p:extLst>
      <p:ext uri="{BB962C8B-B14F-4D97-AF65-F5344CB8AC3E}">
        <p14:creationId xmlns:p14="http://schemas.microsoft.com/office/powerpoint/2010/main" val="36852497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Insight on Business: </a:t>
            </a:r>
            <a:r>
              <a:rPr lang="en-US" altLang="en-US" dirty="0" smtClean="0"/>
              <a:t>Mobile Marketing: Ford Goes 3-D</a:t>
            </a:r>
            <a:endParaRPr lang="en-US" dirty="0"/>
          </a:p>
        </p:txBody>
      </p:sp>
      <p:sp>
        <p:nvSpPr>
          <p:cNvPr id="3" name="Content Placeholder 2"/>
          <p:cNvSpPr>
            <a:spLocks noGrp="1"/>
          </p:cNvSpPr>
          <p:nvPr>
            <p:ph idx="1"/>
          </p:nvPr>
        </p:nvSpPr>
        <p:spPr/>
        <p:txBody>
          <a:bodyPr/>
          <a:lstStyle/>
          <a:p>
            <a:r>
              <a:rPr lang="en-US" dirty="0" smtClean="0"/>
              <a:t>Class discussion:</a:t>
            </a:r>
          </a:p>
          <a:p>
            <a:pPr lvl="1"/>
            <a:r>
              <a:rPr lang="en-US" dirty="0" smtClean="0"/>
              <a:t>Why do mobile devices represent such a promising opportunity for marketers? </a:t>
            </a:r>
          </a:p>
          <a:p>
            <a:pPr lvl="1"/>
            <a:endParaRPr lang="en-US" dirty="0" smtClean="0"/>
          </a:p>
          <a:p>
            <a:pPr lvl="1"/>
            <a:r>
              <a:rPr lang="en-US" dirty="0" smtClean="0"/>
              <a:t>What are the benefits and the appeal of 3-D mobile advertising?</a:t>
            </a:r>
          </a:p>
          <a:p>
            <a:pPr lvl="1"/>
            <a:endParaRPr lang="en-US" dirty="0" smtClean="0"/>
          </a:p>
          <a:p>
            <a:pPr lvl="1"/>
            <a:r>
              <a:rPr lang="en-US" dirty="0" smtClean="0"/>
              <a:t>Have you ever engaged with 3-D mobile ads?</a:t>
            </a:r>
          </a:p>
          <a:p>
            <a:pPr lvl="1"/>
            <a:endParaRPr lang="en-US" dirty="0" smtClean="0"/>
          </a:p>
          <a:p>
            <a:pPr lvl="1"/>
            <a:r>
              <a:rPr lang="en-US" dirty="0" smtClean="0"/>
              <a:t>What types of products are best suited for 3-D ads?</a:t>
            </a:r>
            <a:endParaRPr lang="en-US" dirty="0"/>
          </a:p>
        </p:txBody>
      </p:sp>
      <p:sp>
        <p:nvSpPr>
          <p:cNvPr id="4" name="文字方塊 3"/>
          <p:cNvSpPr txBox="1"/>
          <p:nvPr/>
        </p:nvSpPr>
        <p:spPr>
          <a:xfrm>
            <a:off x="1143000" y="2706432"/>
            <a:ext cx="5827236" cy="400110"/>
          </a:xfrm>
          <a:prstGeom prst="rect">
            <a:avLst/>
          </a:prstGeom>
          <a:solidFill>
            <a:schemeClr val="accent4">
              <a:lumMod val="60000"/>
              <a:lumOff val="40000"/>
            </a:schemeClr>
          </a:solidFill>
        </p:spPr>
        <p:txBody>
          <a:bodyPr wrap="none" rtlCol="0">
            <a:spAutoFit/>
          </a:bodyPr>
          <a:lstStyle/>
          <a:p>
            <a:r>
              <a:rPr lang="zh-TW" altLang="zh-TW" sz="2000" dirty="0"/>
              <a:t>為什麼移動設備對營銷商來說</a:t>
            </a:r>
            <a:r>
              <a:rPr lang="zh-TW" altLang="zh-TW" sz="2000" dirty="0" smtClean="0"/>
              <a:t>代表有</a:t>
            </a:r>
            <a:r>
              <a:rPr lang="zh-TW" altLang="zh-TW" sz="2000" dirty="0"/>
              <a:t>前途的機會？</a:t>
            </a:r>
            <a:endParaRPr lang="zh-TW" altLang="en-US" sz="2000" dirty="0" smtClean="0"/>
          </a:p>
        </p:txBody>
      </p:sp>
      <p:sp>
        <p:nvSpPr>
          <p:cNvPr id="5" name="文字方塊 4"/>
          <p:cNvSpPr txBox="1"/>
          <p:nvPr/>
        </p:nvSpPr>
        <p:spPr>
          <a:xfrm>
            <a:off x="1143000" y="3490852"/>
            <a:ext cx="4104009" cy="400110"/>
          </a:xfrm>
          <a:prstGeom prst="rect">
            <a:avLst/>
          </a:prstGeom>
          <a:solidFill>
            <a:schemeClr val="accent4">
              <a:lumMod val="60000"/>
              <a:lumOff val="40000"/>
            </a:schemeClr>
          </a:solidFill>
        </p:spPr>
        <p:txBody>
          <a:bodyPr wrap="none" rtlCol="0">
            <a:spAutoFit/>
          </a:bodyPr>
          <a:lstStyle/>
          <a:p>
            <a:r>
              <a:rPr lang="zh-TW" altLang="zh-TW" sz="2000" dirty="0"/>
              <a:t>3D移動廣告有什麼好處和吸引力？</a:t>
            </a:r>
            <a:endParaRPr lang="zh-TW" altLang="en-US" sz="2000" dirty="0" smtClean="0"/>
          </a:p>
        </p:txBody>
      </p:sp>
      <p:sp>
        <p:nvSpPr>
          <p:cNvPr id="6" name="文字方塊 5"/>
          <p:cNvSpPr txBox="1"/>
          <p:nvPr/>
        </p:nvSpPr>
        <p:spPr>
          <a:xfrm>
            <a:off x="1142999" y="4298859"/>
            <a:ext cx="3591048" cy="400110"/>
          </a:xfrm>
          <a:prstGeom prst="rect">
            <a:avLst/>
          </a:prstGeom>
          <a:solidFill>
            <a:schemeClr val="accent4">
              <a:lumMod val="60000"/>
              <a:lumOff val="40000"/>
            </a:schemeClr>
          </a:solidFill>
        </p:spPr>
        <p:txBody>
          <a:bodyPr wrap="none" rtlCol="0">
            <a:spAutoFit/>
          </a:bodyPr>
          <a:lstStyle/>
          <a:p>
            <a:r>
              <a:rPr lang="zh-TW" altLang="zh-TW" sz="2000" dirty="0"/>
              <a:t>你有沒有參與過3D移動廣告？</a:t>
            </a:r>
            <a:endParaRPr lang="zh-TW" altLang="en-US" sz="2000" dirty="0" smtClean="0"/>
          </a:p>
        </p:txBody>
      </p:sp>
      <p:sp>
        <p:nvSpPr>
          <p:cNvPr id="7" name="文字方塊 6"/>
          <p:cNvSpPr txBox="1"/>
          <p:nvPr/>
        </p:nvSpPr>
        <p:spPr>
          <a:xfrm>
            <a:off x="1142999" y="5083279"/>
            <a:ext cx="3847528" cy="400110"/>
          </a:xfrm>
          <a:prstGeom prst="rect">
            <a:avLst/>
          </a:prstGeom>
          <a:solidFill>
            <a:schemeClr val="accent4">
              <a:lumMod val="60000"/>
              <a:lumOff val="40000"/>
            </a:schemeClr>
          </a:solidFill>
        </p:spPr>
        <p:txBody>
          <a:bodyPr wrap="none" rtlCol="0">
            <a:spAutoFit/>
          </a:bodyPr>
          <a:lstStyle/>
          <a:p>
            <a:r>
              <a:rPr lang="zh-TW" altLang="zh-TW" sz="2000" dirty="0"/>
              <a:t>什麼類型的產品最適合3D廣告？</a:t>
            </a:r>
            <a:endParaRPr lang="zh-TW" altLang="en-US" sz="2000" dirty="0" smtClean="0"/>
          </a:p>
        </p:txBody>
      </p:sp>
      <p:sp>
        <p:nvSpPr>
          <p:cNvPr id="8" name="文字方塊 7"/>
          <p:cNvSpPr txBox="1"/>
          <p:nvPr/>
        </p:nvSpPr>
        <p:spPr>
          <a:xfrm>
            <a:off x="3962400" y="853063"/>
            <a:ext cx="2492990" cy="400110"/>
          </a:xfrm>
          <a:prstGeom prst="rect">
            <a:avLst/>
          </a:prstGeom>
          <a:solidFill>
            <a:schemeClr val="accent4">
              <a:lumMod val="60000"/>
              <a:lumOff val="40000"/>
            </a:schemeClr>
          </a:solidFill>
        </p:spPr>
        <p:txBody>
          <a:bodyPr wrap="none" rtlCol="0">
            <a:spAutoFit/>
          </a:bodyPr>
          <a:lstStyle/>
          <a:p>
            <a:r>
              <a:rPr lang="zh-TW" altLang="zh-TW" sz="2000" dirty="0"/>
              <a:t>洞察業務：移動營銷</a:t>
            </a:r>
            <a:endParaRPr lang="zh-TW" altLang="en-US" sz="2000" dirty="0" smtClean="0"/>
          </a:p>
        </p:txBody>
      </p:sp>
    </p:spTree>
    <p:extLst>
      <p:ext uri="{BB962C8B-B14F-4D97-AF65-F5344CB8AC3E}">
        <p14:creationId xmlns:p14="http://schemas.microsoft.com/office/powerpoint/2010/main" val="23536968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Mobile Marketing Campaigns</a:t>
            </a:r>
            <a:endParaRPr lang="en-US" dirty="0"/>
          </a:p>
        </p:txBody>
      </p:sp>
      <p:sp>
        <p:nvSpPr>
          <p:cNvPr id="3" name="Content Placeholder 2"/>
          <p:cNvSpPr>
            <a:spLocks noGrp="1"/>
          </p:cNvSpPr>
          <p:nvPr>
            <p:ph idx="1"/>
          </p:nvPr>
        </p:nvSpPr>
        <p:spPr/>
        <p:txBody>
          <a:bodyPr/>
          <a:lstStyle/>
          <a:p>
            <a:r>
              <a:rPr lang="en-US" dirty="0" smtClean="0"/>
              <a:t>Mobile website</a:t>
            </a:r>
          </a:p>
          <a:p>
            <a:r>
              <a:rPr lang="en-US" dirty="0" smtClean="0"/>
              <a:t>Facebook and Twitter brand pages</a:t>
            </a:r>
          </a:p>
          <a:p>
            <a:r>
              <a:rPr lang="en-US" dirty="0" smtClean="0"/>
              <a:t>Mobile versions of display advertising campaigns</a:t>
            </a:r>
          </a:p>
          <a:p>
            <a:r>
              <a:rPr lang="en-US" dirty="0" smtClean="0"/>
              <a:t>Ad networks</a:t>
            </a:r>
          </a:p>
          <a:p>
            <a:r>
              <a:rPr lang="en-US" dirty="0" smtClean="0"/>
              <a:t>Interactive content aimed at mobile user</a:t>
            </a:r>
          </a:p>
          <a:p>
            <a:r>
              <a:rPr lang="en-US" dirty="0" smtClean="0"/>
              <a:t>Tools for measuring responses</a:t>
            </a:r>
          </a:p>
          <a:p>
            <a:pPr lvl="1"/>
            <a:r>
              <a:rPr lang="en-US" dirty="0" smtClean="0"/>
              <a:t>Key dimensions follow desktop and social marketing metrics</a:t>
            </a:r>
            <a:endParaRPr lang="en-US" dirty="0"/>
          </a:p>
        </p:txBody>
      </p:sp>
      <p:sp>
        <p:nvSpPr>
          <p:cNvPr id="4" name="文字方塊 3"/>
          <p:cNvSpPr txBox="1"/>
          <p:nvPr/>
        </p:nvSpPr>
        <p:spPr>
          <a:xfrm>
            <a:off x="6193810" y="856261"/>
            <a:ext cx="1723549" cy="400110"/>
          </a:xfrm>
          <a:prstGeom prst="rect">
            <a:avLst/>
          </a:prstGeom>
          <a:solidFill>
            <a:schemeClr val="accent4">
              <a:lumMod val="60000"/>
              <a:lumOff val="40000"/>
            </a:schemeClr>
          </a:solidFill>
        </p:spPr>
        <p:txBody>
          <a:bodyPr wrap="none" rtlCol="0">
            <a:spAutoFit/>
          </a:bodyPr>
          <a:lstStyle/>
          <a:p>
            <a:r>
              <a:rPr lang="zh-TW" altLang="zh-TW" sz="2000" dirty="0"/>
              <a:t>移動營銷活動</a:t>
            </a:r>
            <a:endParaRPr lang="zh-TW" altLang="en-US" sz="2000" dirty="0" smtClean="0"/>
          </a:p>
        </p:txBody>
      </p:sp>
      <p:sp>
        <p:nvSpPr>
          <p:cNvPr id="5" name="文字方塊 4"/>
          <p:cNvSpPr txBox="1"/>
          <p:nvPr/>
        </p:nvSpPr>
        <p:spPr>
          <a:xfrm>
            <a:off x="3352800" y="1600200"/>
            <a:ext cx="1210588" cy="400110"/>
          </a:xfrm>
          <a:prstGeom prst="rect">
            <a:avLst/>
          </a:prstGeom>
          <a:solidFill>
            <a:schemeClr val="accent4">
              <a:lumMod val="60000"/>
              <a:lumOff val="40000"/>
            </a:schemeClr>
          </a:solidFill>
        </p:spPr>
        <p:txBody>
          <a:bodyPr wrap="none" rtlCol="0">
            <a:spAutoFit/>
          </a:bodyPr>
          <a:lstStyle/>
          <a:p>
            <a:r>
              <a:rPr lang="zh-TW" altLang="zh-TW" sz="2000" dirty="0"/>
              <a:t>手機網站</a:t>
            </a:r>
            <a:endParaRPr lang="zh-TW" altLang="en-US" sz="2000" dirty="0" smtClean="0"/>
          </a:p>
        </p:txBody>
      </p:sp>
      <p:sp>
        <p:nvSpPr>
          <p:cNvPr id="6" name="文字方塊 5"/>
          <p:cNvSpPr txBox="1"/>
          <p:nvPr/>
        </p:nvSpPr>
        <p:spPr>
          <a:xfrm>
            <a:off x="6316503" y="2266484"/>
            <a:ext cx="2749471" cy="400110"/>
          </a:xfrm>
          <a:prstGeom prst="rect">
            <a:avLst/>
          </a:prstGeom>
          <a:solidFill>
            <a:schemeClr val="accent4">
              <a:lumMod val="60000"/>
              <a:lumOff val="40000"/>
            </a:schemeClr>
          </a:solidFill>
        </p:spPr>
        <p:txBody>
          <a:bodyPr wrap="none" rtlCol="0">
            <a:spAutoFit/>
          </a:bodyPr>
          <a:lstStyle/>
          <a:p>
            <a:r>
              <a:rPr lang="zh-TW" altLang="en-US" sz="2000" dirty="0" smtClean="0"/>
              <a:t>臉</a:t>
            </a:r>
            <a:r>
              <a:rPr lang="zh-TW" altLang="en-US" sz="2000" dirty="0"/>
              <a:t>書</a:t>
            </a:r>
            <a:r>
              <a:rPr lang="zh-TW" altLang="zh-TW" sz="2000" dirty="0" smtClean="0"/>
              <a:t>和</a:t>
            </a:r>
            <a:r>
              <a:rPr lang="zh-TW" altLang="en-US" sz="2000" dirty="0" smtClean="0"/>
              <a:t>推特的</a:t>
            </a:r>
            <a:r>
              <a:rPr lang="zh-TW" altLang="zh-TW" sz="2000" dirty="0" smtClean="0"/>
              <a:t>品牌</a:t>
            </a:r>
            <a:r>
              <a:rPr lang="zh-TW" altLang="zh-TW" sz="2000" dirty="0"/>
              <a:t>頁面</a:t>
            </a:r>
            <a:endParaRPr lang="zh-TW" altLang="en-US" sz="2000" dirty="0" smtClean="0"/>
          </a:p>
        </p:txBody>
      </p:sp>
      <p:sp>
        <p:nvSpPr>
          <p:cNvPr id="7" name="文字方塊 6"/>
          <p:cNvSpPr txBox="1"/>
          <p:nvPr/>
        </p:nvSpPr>
        <p:spPr>
          <a:xfrm>
            <a:off x="5635010" y="3263016"/>
            <a:ext cx="3005951" cy="400110"/>
          </a:xfrm>
          <a:prstGeom prst="rect">
            <a:avLst/>
          </a:prstGeom>
          <a:solidFill>
            <a:schemeClr val="accent4">
              <a:lumMod val="60000"/>
              <a:lumOff val="40000"/>
            </a:schemeClr>
          </a:solidFill>
        </p:spPr>
        <p:txBody>
          <a:bodyPr wrap="none" rtlCol="0">
            <a:spAutoFit/>
          </a:bodyPr>
          <a:lstStyle/>
          <a:p>
            <a:r>
              <a:rPr lang="zh-TW" altLang="zh-TW" sz="2000" dirty="0"/>
              <a:t>移動版本的展示廣告活動</a:t>
            </a:r>
            <a:endParaRPr lang="zh-TW" altLang="en-US" sz="2000" dirty="0" smtClean="0"/>
          </a:p>
        </p:txBody>
      </p:sp>
      <p:sp>
        <p:nvSpPr>
          <p:cNvPr id="8" name="文字方塊 7"/>
          <p:cNvSpPr txBox="1"/>
          <p:nvPr/>
        </p:nvSpPr>
        <p:spPr>
          <a:xfrm>
            <a:off x="2861151" y="3463071"/>
            <a:ext cx="1210588" cy="400110"/>
          </a:xfrm>
          <a:prstGeom prst="rect">
            <a:avLst/>
          </a:prstGeom>
          <a:solidFill>
            <a:schemeClr val="accent4">
              <a:lumMod val="60000"/>
              <a:lumOff val="40000"/>
            </a:schemeClr>
          </a:solidFill>
        </p:spPr>
        <p:txBody>
          <a:bodyPr wrap="none" rtlCol="0">
            <a:spAutoFit/>
          </a:bodyPr>
          <a:lstStyle/>
          <a:p>
            <a:r>
              <a:rPr lang="zh-TW" altLang="zh-TW" sz="2000" dirty="0"/>
              <a:t>廣告網絡</a:t>
            </a:r>
            <a:endParaRPr lang="zh-TW" altLang="en-US" sz="2000" dirty="0" smtClean="0"/>
          </a:p>
        </p:txBody>
      </p:sp>
      <p:sp>
        <p:nvSpPr>
          <p:cNvPr id="9" name="文字方塊 8"/>
          <p:cNvSpPr txBox="1"/>
          <p:nvPr/>
        </p:nvSpPr>
        <p:spPr>
          <a:xfrm>
            <a:off x="6034623" y="4482477"/>
            <a:ext cx="3031351" cy="400110"/>
          </a:xfrm>
          <a:prstGeom prst="rect">
            <a:avLst/>
          </a:prstGeom>
          <a:solidFill>
            <a:schemeClr val="accent4">
              <a:lumMod val="60000"/>
              <a:lumOff val="40000"/>
            </a:schemeClr>
          </a:solidFill>
        </p:spPr>
        <p:txBody>
          <a:bodyPr wrap="square" rtlCol="0">
            <a:spAutoFit/>
          </a:bodyPr>
          <a:lstStyle/>
          <a:p>
            <a:r>
              <a:rPr lang="zh-TW" altLang="zh-TW" sz="2000" dirty="0"/>
              <a:t>針對移動用戶的互動內容</a:t>
            </a:r>
            <a:endParaRPr lang="zh-TW" altLang="en-US" sz="2000" dirty="0" smtClean="0"/>
          </a:p>
        </p:txBody>
      </p:sp>
      <p:sp>
        <p:nvSpPr>
          <p:cNvPr id="10" name="文字方塊 9"/>
          <p:cNvSpPr txBox="1"/>
          <p:nvPr/>
        </p:nvSpPr>
        <p:spPr>
          <a:xfrm>
            <a:off x="5635010" y="4882587"/>
            <a:ext cx="1980029" cy="400110"/>
          </a:xfrm>
          <a:prstGeom prst="rect">
            <a:avLst/>
          </a:prstGeom>
          <a:solidFill>
            <a:schemeClr val="accent4">
              <a:lumMod val="60000"/>
              <a:lumOff val="40000"/>
            </a:schemeClr>
          </a:solidFill>
        </p:spPr>
        <p:txBody>
          <a:bodyPr wrap="none" rtlCol="0">
            <a:spAutoFit/>
          </a:bodyPr>
          <a:lstStyle/>
          <a:p>
            <a:r>
              <a:rPr lang="zh-TW" altLang="zh-TW" sz="2000" dirty="0"/>
              <a:t>測量響應的工具</a:t>
            </a:r>
            <a:endParaRPr lang="zh-TW" altLang="en-US" sz="2000" dirty="0" smtClean="0"/>
          </a:p>
        </p:txBody>
      </p:sp>
      <p:sp>
        <p:nvSpPr>
          <p:cNvPr id="11" name="文字方塊 10"/>
          <p:cNvSpPr txBox="1"/>
          <p:nvPr/>
        </p:nvSpPr>
        <p:spPr>
          <a:xfrm>
            <a:off x="1137602" y="5525997"/>
            <a:ext cx="4031873" cy="400110"/>
          </a:xfrm>
          <a:prstGeom prst="rect">
            <a:avLst/>
          </a:prstGeom>
          <a:solidFill>
            <a:schemeClr val="accent4">
              <a:lumMod val="60000"/>
              <a:lumOff val="40000"/>
            </a:schemeClr>
          </a:solidFill>
        </p:spPr>
        <p:txBody>
          <a:bodyPr wrap="none" rtlCol="0">
            <a:spAutoFit/>
          </a:bodyPr>
          <a:lstStyle/>
          <a:p>
            <a:r>
              <a:rPr lang="zh-TW" altLang="zh-TW" sz="2000" dirty="0"/>
              <a:t>關鍵維度遵循桌面和社交營銷指標</a:t>
            </a:r>
            <a:endParaRPr lang="zh-TW" altLang="en-US" sz="2000" dirty="0" smtClean="0"/>
          </a:p>
        </p:txBody>
      </p:sp>
    </p:spTree>
    <p:extLst>
      <p:ext uri="{BB962C8B-B14F-4D97-AF65-F5344CB8AC3E}">
        <p14:creationId xmlns:p14="http://schemas.microsoft.com/office/powerpoint/2010/main" val="13549041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7.12: </a:t>
            </a:r>
            <a:r>
              <a:rPr lang="en-US" dirty="0"/>
              <a:t>Measuring the Effectiveness of a Mobile Marketing Campaign</a:t>
            </a:r>
          </a:p>
        </p:txBody>
      </p:sp>
      <p:sp>
        <p:nvSpPr>
          <p:cNvPr id="6" name="Text Placeholder 5"/>
          <p:cNvSpPr>
            <a:spLocks noGrp="1"/>
          </p:cNvSpPr>
          <p:nvPr>
            <p:ph type="body" sz="quarter" idx="13"/>
          </p:nvPr>
        </p:nvSpPr>
        <p:spPr/>
        <p:txBody>
          <a:bodyPr/>
          <a:lstStyle/>
          <a:p>
            <a:endParaRPr lang="en-US" dirty="0"/>
          </a:p>
        </p:txBody>
      </p:sp>
      <p:pic>
        <p:nvPicPr>
          <p:cNvPr id="8" name="Picture 7" descr="Figure 7.12 illustrates example Likes, Posts, Page View, Time on Site, and Unique Visitors form a hypothetical mobile marketing campaing lasting from January through June."/>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2378049" y="1727003"/>
            <a:ext cx="4213658" cy="3209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字方塊 4"/>
          <p:cNvSpPr txBox="1"/>
          <p:nvPr/>
        </p:nvSpPr>
        <p:spPr>
          <a:xfrm>
            <a:off x="6248400" y="799903"/>
            <a:ext cx="2749471" cy="400110"/>
          </a:xfrm>
          <a:prstGeom prst="rect">
            <a:avLst/>
          </a:prstGeom>
          <a:solidFill>
            <a:schemeClr val="accent4">
              <a:lumMod val="60000"/>
              <a:lumOff val="40000"/>
            </a:schemeClr>
          </a:solidFill>
        </p:spPr>
        <p:txBody>
          <a:bodyPr wrap="none" rtlCol="0">
            <a:spAutoFit/>
          </a:bodyPr>
          <a:lstStyle/>
          <a:p>
            <a:r>
              <a:rPr lang="zh-TW" altLang="zh-TW" sz="2000" dirty="0"/>
              <a:t>衡量移動營</a:t>
            </a:r>
            <a:r>
              <a:rPr lang="zh-TW" altLang="zh-TW" sz="2000" dirty="0" smtClean="0"/>
              <a:t>銷的</a:t>
            </a:r>
            <a:r>
              <a:rPr lang="zh-TW" altLang="zh-TW" sz="2000" dirty="0"/>
              <a:t>有效性</a:t>
            </a:r>
            <a:endParaRPr lang="zh-TW" altLang="en-US" sz="2000" dirty="0" smtClean="0"/>
          </a:p>
        </p:txBody>
      </p:sp>
    </p:spTree>
    <p:extLst>
      <p:ext uri="{BB962C8B-B14F-4D97-AF65-F5344CB8AC3E}">
        <p14:creationId xmlns:p14="http://schemas.microsoft.com/office/powerpoint/2010/main" val="20843988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Local and Location-Based Marketing</a:t>
            </a:r>
            <a:endParaRPr lang="en-US" dirty="0"/>
          </a:p>
        </p:txBody>
      </p:sp>
      <p:sp>
        <p:nvSpPr>
          <p:cNvPr id="3" name="Content Placeholder 2"/>
          <p:cNvSpPr>
            <a:spLocks noGrp="1"/>
          </p:cNvSpPr>
          <p:nvPr>
            <p:ph idx="1"/>
          </p:nvPr>
        </p:nvSpPr>
        <p:spPr/>
        <p:txBody>
          <a:bodyPr/>
          <a:lstStyle/>
          <a:p>
            <a:r>
              <a:rPr lang="en-US" dirty="0" smtClean="0"/>
              <a:t>Location-based marketing</a:t>
            </a:r>
          </a:p>
          <a:p>
            <a:pPr lvl="1"/>
            <a:r>
              <a:rPr lang="en-US" dirty="0" smtClean="0"/>
              <a:t>Targets messages to users based on location</a:t>
            </a:r>
          </a:p>
          <a:p>
            <a:pPr lvl="1"/>
            <a:r>
              <a:rPr lang="en-US" dirty="0" smtClean="0"/>
              <a:t>Marketing of location-based services</a:t>
            </a:r>
          </a:p>
          <a:p>
            <a:r>
              <a:rPr lang="en-US" dirty="0" smtClean="0"/>
              <a:t>Location-based services</a:t>
            </a:r>
          </a:p>
          <a:p>
            <a:pPr lvl="1"/>
            <a:r>
              <a:rPr lang="en-US" dirty="0" smtClean="0"/>
              <a:t>Provide services to users based on location</a:t>
            </a:r>
          </a:p>
          <a:p>
            <a:pPr lvl="2"/>
            <a:r>
              <a:rPr lang="en-US" dirty="0" smtClean="0"/>
              <a:t>Personal navigation</a:t>
            </a:r>
          </a:p>
          <a:p>
            <a:pPr lvl="2"/>
            <a:r>
              <a:rPr lang="en-US" dirty="0" smtClean="0"/>
              <a:t>Point-of-interest</a:t>
            </a:r>
          </a:p>
          <a:p>
            <a:pPr lvl="2"/>
            <a:r>
              <a:rPr lang="en-US" dirty="0" smtClean="0"/>
              <a:t>Reviews</a:t>
            </a:r>
          </a:p>
          <a:p>
            <a:pPr lvl="2"/>
            <a:r>
              <a:rPr lang="en-US" dirty="0" smtClean="0"/>
              <a:t>Friend-finders, family trackers</a:t>
            </a:r>
          </a:p>
          <a:p>
            <a:r>
              <a:rPr lang="en-US" dirty="0" smtClean="0"/>
              <a:t>Consumers have high likelihood of responding to local ads</a:t>
            </a:r>
            <a:endParaRPr lang="en-US" dirty="0"/>
          </a:p>
        </p:txBody>
      </p:sp>
      <p:sp>
        <p:nvSpPr>
          <p:cNvPr id="4" name="文字方塊 3"/>
          <p:cNvSpPr txBox="1"/>
          <p:nvPr/>
        </p:nvSpPr>
        <p:spPr>
          <a:xfrm>
            <a:off x="4953000" y="392331"/>
            <a:ext cx="2749471" cy="400110"/>
          </a:xfrm>
          <a:prstGeom prst="rect">
            <a:avLst/>
          </a:prstGeom>
          <a:solidFill>
            <a:schemeClr val="accent4">
              <a:lumMod val="60000"/>
              <a:lumOff val="40000"/>
            </a:schemeClr>
          </a:solidFill>
        </p:spPr>
        <p:txBody>
          <a:bodyPr wrap="none" rtlCol="0">
            <a:spAutoFit/>
          </a:bodyPr>
          <a:lstStyle/>
          <a:p>
            <a:r>
              <a:rPr lang="zh-TW" altLang="zh-TW" sz="2000" dirty="0"/>
              <a:t>本地和基於位置的營銷</a:t>
            </a:r>
            <a:endParaRPr lang="zh-TW" altLang="en-US" sz="2000" dirty="0" smtClean="0"/>
          </a:p>
        </p:txBody>
      </p:sp>
      <p:sp>
        <p:nvSpPr>
          <p:cNvPr id="5" name="文字方塊 4"/>
          <p:cNvSpPr txBox="1"/>
          <p:nvPr/>
        </p:nvSpPr>
        <p:spPr>
          <a:xfrm>
            <a:off x="4866490" y="1568695"/>
            <a:ext cx="1980029" cy="400110"/>
          </a:xfrm>
          <a:prstGeom prst="rect">
            <a:avLst/>
          </a:prstGeom>
          <a:solidFill>
            <a:schemeClr val="accent4">
              <a:lumMod val="60000"/>
              <a:lumOff val="40000"/>
            </a:schemeClr>
          </a:solidFill>
        </p:spPr>
        <p:txBody>
          <a:bodyPr wrap="none" rtlCol="0">
            <a:spAutoFit/>
          </a:bodyPr>
          <a:lstStyle/>
          <a:p>
            <a:r>
              <a:rPr lang="zh-TW" altLang="zh-TW" sz="2000" dirty="0"/>
              <a:t>基於位置的營銷</a:t>
            </a:r>
            <a:endParaRPr lang="zh-TW" altLang="en-US" sz="2000" dirty="0" smtClean="0"/>
          </a:p>
        </p:txBody>
      </p:sp>
      <p:sp>
        <p:nvSpPr>
          <p:cNvPr id="6" name="文字方塊 5"/>
          <p:cNvSpPr txBox="1"/>
          <p:nvPr/>
        </p:nvSpPr>
        <p:spPr>
          <a:xfrm>
            <a:off x="6315035" y="2131154"/>
            <a:ext cx="2646878" cy="338554"/>
          </a:xfrm>
          <a:prstGeom prst="rect">
            <a:avLst/>
          </a:prstGeom>
          <a:solidFill>
            <a:schemeClr val="accent4">
              <a:lumMod val="60000"/>
              <a:lumOff val="40000"/>
            </a:schemeClr>
          </a:solidFill>
        </p:spPr>
        <p:txBody>
          <a:bodyPr wrap="none" rtlCol="0">
            <a:spAutoFit/>
          </a:bodyPr>
          <a:lstStyle/>
          <a:p>
            <a:r>
              <a:rPr lang="zh-TW" altLang="zh-TW" sz="1600" dirty="0"/>
              <a:t>根據位置將消息定位到用戶</a:t>
            </a:r>
            <a:endParaRPr lang="zh-TW" altLang="en-US" sz="1600" dirty="0" smtClean="0"/>
          </a:p>
        </p:txBody>
      </p:sp>
      <p:sp>
        <p:nvSpPr>
          <p:cNvPr id="7" name="文字方塊 6"/>
          <p:cNvSpPr txBox="1"/>
          <p:nvPr/>
        </p:nvSpPr>
        <p:spPr>
          <a:xfrm>
            <a:off x="5526821" y="2525812"/>
            <a:ext cx="2031325" cy="338554"/>
          </a:xfrm>
          <a:prstGeom prst="rect">
            <a:avLst/>
          </a:prstGeom>
          <a:solidFill>
            <a:schemeClr val="accent4">
              <a:lumMod val="60000"/>
              <a:lumOff val="40000"/>
            </a:schemeClr>
          </a:solidFill>
        </p:spPr>
        <p:txBody>
          <a:bodyPr wrap="none" rtlCol="0">
            <a:spAutoFit/>
          </a:bodyPr>
          <a:lstStyle/>
          <a:p>
            <a:r>
              <a:rPr lang="zh-TW" altLang="zh-TW" sz="1600" dirty="0"/>
              <a:t>營銷基於位置的服務</a:t>
            </a:r>
            <a:endParaRPr lang="zh-TW" altLang="en-US" sz="1600" dirty="0" smtClean="0"/>
          </a:p>
        </p:txBody>
      </p:sp>
      <p:sp>
        <p:nvSpPr>
          <p:cNvPr id="8" name="文字方塊 7"/>
          <p:cNvSpPr txBox="1"/>
          <p:nvPr/>
        </p:nvSpPr>
        <p:spPr>
          <a:xfrm>
            <a:off x="4648200" y="3015125"/>
            <a:ext cx="1980029" cy="400110"/>
          </a:xfrm>
          <a:prstGeom prst="rect">
            <a:avLst/>
          </a:prstGeom>
          <a:solidFill>
            <a:schemeClr val="accent4">
              <a:lumMod val="60000"/>
              <a:lumOff val="40000"/>
            </a:schemeClr>
          </a:solidFill>
        </p:spPr>
        <p:txBody>
          <a:bodyPr wrap="none" rtlCol="0">
            <a:spAutoFit/>
          </a:bodyPr>
          <a:lstStyle/>
          <a:p>
            <a:r>
              <a:rPr lang="zh-TW" altLang="zh-TW" sz="2000" dirty="0"/>
              <a:t>基於位置的服務</a:t>
            </a:r>
            <a:endParaRPr lang="zh-TW" altLang="en-US" sz="2000" dirty="0" smtClean="0"/>
          </a:p>
        </p:txBody>
      </p:sp>
      <p:sp>
        <p:nvSpPr>
          <p:cNvPr id="9" name="文字方塊 8"/>
          <p:cNvSpPr txBox="1"/>
          <p:nvPr/>
        </p:nvSpPr>
        <p:spPr>
          <a:xfrm>
            <a:off x="6135498" y="3428065"/>
            <a:ext cx="3005951" cy="400110"/>
          </a:xfrm>
          <a:prstGeom prst="rect">
            <a:avLst/>
          </a:prstGeom>
          <a:solidFill>
            <a:schemeClr val="accent4">
              <a:lumMod val="60000"/>
              <a:lumOff val="40000"/>
            </a:schemeClr>
          </a:solidFill>
        </p:spPr>
        <p:txBody>
          <a:bodyPr wrap="none" rtlCol="0">
            <a:spAutoFit/>
          </a:bodyPr>
          <a:lstStyle/>
          <a:p>
            <a:r>
              <a:rPr lang="zh-TW" altLang="zh-TW" sz="2000" dirty="0"/>
              <a:t>根據位置為用戶提供服務</a:t>
            </a:r>
            <a:endParaRPr lang="zh-TW" altLang="en-US" sz="2000" dirty="0" smtClean="0"/>
          </a:p>
        </p:txBody>
      </p:sp>
      <p:sp>
        <p:nvSpPr>
          <p:cNvPr id="10" name="文字方塊 9"/>
          <p:cNvSpPr txBox="1"/>
          <p:nvPr/>
        </p:nvSpPr>
        <p:spPr>
          <a:xfrm>
            <a:off x="3565564" y="3828175"/>
            <a:ext cx="1210588" cy="400110"/>
          </a:xfrm>
          <a:prstGeom prst="rect">
            <a:avLst/>
          </a:prstGeom>
          <a:solidFill>
            <a:schemeClr val="accent4">
              <a:lumMod val="60000"/>
              <a:lumOff val="40000"/>
            </a:schemeClr>
          </a:solidFill>
        </p:spPr>
        <p:txBody>
          <a:bodyPr wrap="none" rtlCol="0">
            <a:spAutoFit/>
          </a:bodyPr>
          <a:lstStyle/>
          <a:p>
            <a:r>
              <a:rPr lang="zh-TW" altLang="zh-TW" sz="2000" dirty="0"/>
              <a:t>個人導航</a:t>
            </a:r>
            <a:endParaRPr lang="zh-TW" altLang="en-US" sz="2000" dirty="0" smtClean="0"/>
          </a:p>
        </p:txBody>
      </p:sp>
      <p:sp>
        <p:nvSpPr>
          <p:cNvPr id="11" name="文字方塊 10"/>
          <p:cNvSpPr txBox="1"/>
          <p:nvPr/>
        </p:nvSpPr>
        <p:spPr>
          <a:xfrm>
            <a:off x="3248064" y="4164119"/>
            <a:ext cx="1210588" cy="400110"/>
          </a:xfrm>
          <a:prstGeom prst="rect">
            <a:avLst/>
          </a:prstGeom>
          <a:solidFill>
            <a:schemeClr val="accent4">
              <a:lumMod val="60000"/>
              <a:lumOff val="40000"/>
            </a:schemeClr>
          </a:solidFill>
        </p:spPr>
        <p:txBody>
          <a:bodyPr wrap="none" rtlCol="0">
            <a:spAutoFit/>
          </a:bodyPr>
          <a:lstStyle/>
          <a:p>
            <a:r>
              <a:rPr lang="zh-TW" altLang="zh-TW" sz="2000" dirty="0"/>
              <a:t>點的利益</a:t>
            </a:r>
            <a:endParaRPr lang="zh-TW" altLang="en-US" sz="2000" dirty="0" smtClean="0"/>
          </a:p>
        </p:txBody>
      </p:sp>
      <p:sp>
        <p:nvSpPr>
          <p:cNvPr id="12" name="文字方塊 11"/>
          <p:cNvSpPr txBox="1"/>
          <p:nvPr/>
        </p:nvSpPr>
        <p:spPr>
          <a:xfrm>
            <a:off x="2490230" y="4440003"/>
            <a:ext cx="697627" cy="400110"/>
          </a:xfrm>
          <a:prstGeom prst="rect">
            <a:avLst/>
          </a:prstGeom>
          <a:solidFill>
            <a:schemeClr val="accent4">
              <a:lumMod val="60000"/>
              <a:lumOff val="40000"/>
            </a:schemeClr>
          </a:solidFill>
        </p:spPr>
        <p:txBody>
          <a:bodyPr wrap="none" rtlCol="0">
            <a:spAutoFit/>
          </a:bodyPr>
          <a:lstStyle/>
          <a:p>
            <a:r>
              <a:rPr lang="zh-TW" altLang="en-US" sz="2000" dirty="0"/>
              <a:t>回顧</a:t>
            </a:r>
            <a:endParaRPr lang="zh-TW" altLang="en-US" sz="2000" dirty="0" smtClean="0"/>
          </a:p>
        </p:txBody>
      </p:sp>
      <p:sp>
        <p:nvSpPr>
          <p:cNvPr id="13" name="文字方塊 12"/>
          <p:cNvSpPr txBox="1"/>
          <p:nvPr/>
        </p:nvSpPr>
        <p:spPr>
          <a:xfrm>
            <a:off x="4353530" y="4752301"/>
            <a:ext cx="3005951" cy="400110"/>
          </a:xfrm>
          <a:prstGeom prst="rect">
            <a:avLst/>
          </a:prstGeom>
          <a:solidFill>
            <a:schemeClr val="accent4">
              <a:lumMod val="60000"/>
              <a:lumOff val="40000"/>
            </a:schemeClr>
          </a:solidFill>
        </p:spPr>
        <p:txBody>
          <a:bodyPr wrap="none" rtlCol="0">
            <a:spAutoFit/>
          </a:bodyPr>
          <a:lstStyle/>
          <a:p>
            <a:r>
              <a:rPr lang="zh-TW" altLang="zh-TW" sz="2000" dirty="0"/>
              <a:t>朋友發現者，家庭追踪者</a:t>
            </a:r>
            <a:endParaRPr lang="zh-TW" altLang="en-US" sz="2000" dirty="0" smtClean="0"/>
          </a:p>
        </p:txBody>
      </p:sp>
      <p:sp>
        <p:nvSpPr>
          <p:cNvPr id="14" name="文字方塊 13"/>
          <p:cNvSpPr txBox="1"/>
          <p:nvPr/>
        </p:nvSpPr>
        <p:spPr>
          <a:xfrm>
            <a:off x="2203529" y="5740593"/>
            <a:ext cx="3518912" cy="400110"/>
          </a:xfrm>
          <a:prstGeom prst="rect">
            <a:avLst/>
          </a:prstGeom>
          <a:solidFill>
            <a:schemeClr val="accent4">
              <a:lumMod val="60000"/>
              <a:lumOff val="40000"/>
            </a:schemeClr>
          </a:solidFill>
        </p:spPr>
        <p:txBody>
          <a:bodyPr wrap="none" rtlCol="0">
            <a:spAutoFit/>
          </a:bodyPr>
          <a:lstStyle/>
          <a:p>
            <a:r>
              <a:rPr lang="zh-TW" altLang="zh-TW" sz="2000" dirty="0"/>
              <a:t>消費者很有可能回應本地廣告</a:t>
            </a:r>
            <a:endParaRPr lang="zh-TW" altLang="en-US" sz="2000" dirty="0" smtClean="0"/>
          </a:p>
        </p:txBody>
      </p:sp>
    </p:spTree>
    <p:extLst>
      <p:ext uri="{BB962C8B-B14F-4D97-AF65-F5344CB8AC3E}">
        <p14:creationId xmlns:p14="http://schemas.microsoft.com/office/powerpoint/2010/main" val="3715943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Facebook: Putting Social Marketing to Work</a:t>
            </a:r>
            <a:r>
              <a:rPr lang="zh-TW" altLang="en-US" dirty="0"/>
              <a:t> </a:t>
            </a:r>
            <a:r>
              <a:rPr lang="zh-TW" altLang="en-US" dirty="0">
                <a:highlight>
                  <a:srgbClr val="FFFF00"/>
                </a:highlight>
              </a:rPr>
              <a:t>社交營銷進入</a:t>
            </a:r>
            <a:r>
              <a:rPr lang="en-US" altLang="zh-TW" dirty="0">
                <a:highlight>
                  <a:srgbClr val="FFFF00"/>
                </a:highlight>
              </a:rPr>
              <a:t>Facebook</a:t>
            </a:r>
            <a:endParaRPr lang="en-US" dirty="0">
              <a:highlight>
                <a:srgbClr val="FFFF00"/>
              </a:highlight>
            </a:endParaRPr>
          </a:p>
        </p:txBody>
      </p:sp>
      <p:sp>
        <p:nvSpPr>
          <p:cNvPr id="3" name="Content Placeholder 2"/>
          <p:cNvSpPr>
            <a:spLocks noGrp="1"/>
          </p:cNvSpPr>
          <p:nvPr>
            <p:ph idx="1"/>
          </p:nvPr>
        </p:nvSpPr>
        <p:spPr/>
        <p:txBody>
          <a:bodyPr/>
          <a:lstStyle/>
          <a:p>
            <a:r>
              <a:rPr lang="en-US" dirty="0"/>
              <a:t>Class Discussion</a:t>
            </a:r>
            <a:r>
              <a:rPr lang="zh-TW" altLang="en-US" dirty="0"/>
              <a:t> </a:t>
            </a:r>
            <a:r>
              <a:rPr lang="zh-TW" altLang="en-US" dirty="0">
                <a:highlight>
                  <a:srgbClr val="FFFF00"/>
                </a:highlight>
              </a:rPr>
              <a:t>課程討論</a:t>
            </a:r>
            <a:endParaRPr lang="en-US" dirty="0">
              <a:highlight>
                <a:srgbClr val="FFFF00"/>
              </a:highlight>
            </a:endParaRPr>
          </a:p>
          <a:p>
            <a:pPr lvl="1"/>
            <a:r>
              <a:rPr lang="en-US" dirty="0"/>
              <a:t>Have you ever made a purchase based on something you have read or seen on Facebook? What was the product and what made you interested?</a:t>
            </a:r>
          </a:p>
          <a:p>
            <a:pPr marL="457200" lvl="1" indent="0">
              <a:buNone/>
            </a:pPr>
            <a:r>
              <a:rPr lang="zh-TW" altLang="en-US" dirty="0">
                <a:highlight>
                  <a:srgbClr val="FFFF00"/>
                </a:highlight>
              </a:rPr>
              <a:t>你曾經購買過你在</a:t>
            </a:r>
            <a:r>
              <a:rPr lang="en-US" altLang="zh-TW" dirty="0">
                <a:highlight>
                  <a:srgbClr val="FFFF00"/>
                </a:highlight>
              </a:rPr>
              <a:t>Facebook</a:t>
            </a:r>
            <a:r>
              <a:rPr lang="zh-TW" altLang="en-US" dirty="0">
                <a:highlight>
                  <a:srgbClr val="FFFF00"/>
                </a:highlight>
              </a:rPr>
              <a:t>上曾看過的東西嗎</a:t>
            </a:r>
            <a:r>
              <a:rPr lang="en-US" altLang="zh-TW" dirty="0">
                <a:highlight>
                  <a:srgbClr val="FFFF00"/>
                </a:highlight>
              </a:rPr>
              <a:t>?</a:t>
            </a:r>
            <a:endParaRPr lang="en-US" dirty="0">
              <a:highlight>
                <a:srgbClr val="FFFF00"/>
              </a:highlight>
            </a:endParaRPr>
          </a:p>
          <a:p>
            <a:pPr lvl="1"/>
            <a:r>
              <a:rPr lang="en-US" dirty="0"/>
              <a:t>Are there other ways for Facebook to make a profit from marketers and advertisers?</a:t>
            </a:r>
          </a:p>
          <a:p>
            <a:pPr marL="457200" lvl="1" indent="0">
              <a:buNone/>
            </a:pPr>
            <a:r>
              <a:rPr lang="zh-TW" altLang="en-US" dirty="0">
                <a:highlight>
                  <a:srgbClr val="FFFF00"/>
                </a:highlight>
              </a:rPr>
              <a:t>有沒有其他方法可以讓</a:t>
            </a:r>
            <a:r>
              <a:rPr lang="en-US" altLang="zh-TW" dirty="0">
                <a:highlight>
                  <a:srgbClr val="FFFF00"/>
                </a:highlight>
              </a:rPr>
              <a:t>Facebook</a:t>
            </a:r>
            <a:r>
              <a:rPr lang="zh-TW" altLang="en-US" dirty="0">
                <a:highlight>
                  <a:srgbClr val="FFFF00"/>
                </a:highlight>
              </a:rPr>
              <a:t>從買賣人和廣告商身上獲利</a:t>
            </a:r>
            <a:r>
              <a:rPr lang="en-US" altLang="zh-TW" dirty="0">
                <a:highlight>
                  <a:srgbClr val="FFFF00"/>
                </a:highlight>
              </a:rPr>
              <a:t>?</a:t>
            </a:r>
            <a:endParaRPr lang="en-US" dirty="0">
              <a:highlight>
                <a:srgbClr val="FFFF00"/>
              </a:highlight>
            </a:endParaRPr>
          </a:p>
          <a:p>
            <a:pPr lvl="1"/>
            <a:r>
              <a:rPr lang="en-US" dirty="0"/>
              <a:t>How does Facebook engage its users differently than “traditional” online marketing?</a:t>
            </a:r>
          </a:p>
          <a:p>
            <a:pPr marL="457200" lvl="1" indent="0">
              <a:buNone/>
            </a:pPr>
            <a:r>
              <a:rPr lang="en-US" altLang="zh-TW" dirty="0">
                <a:highlight>
                  <a:srgbClr val="FFFF00"/>
                </a:highlight>
              </a:rPr>
              <a:t>Facebook</a:t>
            </a:r>
            <a:r>
              <a:rPr lang="zh-TW" altLang="en-US" dirty="0">
                <a:highlight>
                  <a:srgbClr val="FFFF00"/>
                </a:highlight>
              </a:rPr>
              <a:t>如何約束它的使用者不同於「傳統」線上營銷</a:t>
            </a:r>
            <a:r>
              <a:rPr lang="en-US" altLang="zh-TW" dirty="0">
                <a:highlight>
                  <a:srgbClr val="FFFF00"/>
                </a:highlight>
              </a:rPr>
              <a:t>?</a:t>
            </a:r>
            <a:endParaRPr lang="en-US" dirty="0">
              <a:highlight>
                <a:srgbClr val="FFFF00"/>
              </a:highlight>
            </a:endParaRPr>
          </a:p>
        </p:txBody>
      </p:sp>
    </p:spTree>
    <p:extLst>
      <p:ext uri="{BB962C8B-B14F-4D97-AF65-F5344CB8AC3E}">
        <p14:creationId xmlns:p14="http://schemas.microsoft.com/office/powerpoint/2010/main" val="37157338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Growth of Local and Location-Based Mobile Marketing</a:t>
            </a:r>
            <a:endParaRPr lang="en-US" dirty="0"/>
          </a:p>
        </p:txBody>
      </p:sp>
      <p:sp>
        <p:nvSpPr>
          <p:cNvPr id="3" name="Content Placeholder 2"/>
          <p:cNvSpPr>
            <a:spLocks noGrp="1"/>
          </p:cNvSpPr>
          <p:nvPr>
            <p:ph idx="1"/>
          </p:nvPr>
        </p:nvSpPr>
        <p:spPr/>
        <p:txBody>
          <a:bodyPr/>
          <a:lstStyle/>
          <a:p>
            <a:r>
              <a:rPr lang="en-US" altLang="en-US" dirty="0" smtClean="0"/>
              <a:t>Prior to 2005, nearly all local advertising was non-digital</a:t>
            </a:r>
          </a:p>
          <a:p>
            <a:pPr lvl="1"/>
            <a:r>
              <a:rPr lang="en-US" altLang="en-US" dirty="0" smtClean="0"/>
              <a:t>Google Maps (2005)</a:t>
            </a:r>
          </a:p>
          <a:p>
            <a:pPr lvl="2"/>
            <a:r>
              <a:rPr lang="en-US" altLang="en-US" dirty="0" smtClean="0"/>
              <a:t>Enabled targeting ads to users based on IP address and general geographic location</a:t>
            </a:r>
          </a:p>
          <a:p>
            <a:pPr lvl="1"/>
            <a:endParaRPr lang="en-US" altLang="en-US" dirty="0" smtClean="0"/>
          </a:p>
          <a:p>
            <a:pPr lvl="1"/>
            <a:r>
              <a:rPr lang="en-US" altLang="en-US" dirty="0" smtClean="0"/>
              <a:t>Smartphones, Google</a:t>
            </a:r>
            <a:r>
              <a:rPr lang="ja-JP" altLang="en-US" dirty="0" smtClean="0"/>
              <a:t>’</a:t>
            </a:r>
            <a:r>
              <a:rPr lang="en-US" altLang="ja-JP" dirty="0" smtClean="0"/>
              <a:t>s mobile maps app (2007)</a:t>
            </a:r>
          </a:p>
          <a:p>
            <a:pPr lvl="2"/>
            <a:r>
              <a:rPr lang="en-US" altLang="en-US" dirty="0" smtClean="0"/>
              <a:t>Enabled targeting ads based on GPS</a:t>
            </a:r>
          </a:p>
          <a:p>
            <a:r>
              <a:rPr lang="en-US" altLang="en-US" dirty="0" smtClean="0"/>
              <a:t>Location-based mobile marketing</a:t>
            </a:r>
          </a:p>
          <a:p>
            <a:pPr lvl="1"/>
            <a:r>
              <a:rPr lang="en-US" altLang="en-US" dirty="0" smtClean="0"/>
              <a:t>Expected to triple over next five years</a:t>
            </a:r>
            <a:endParaRPr lang="en-US" altLang="en-US" dirty="0"/>
          </a:p>
        </p:txBody>
      </p:sp>
      <p:sp>
        <p:nvSpPr>
          <p:cNvPr id="4" name="文字方塊 3"/>
          <p:cNvSpPr txBox="1"/>
          <p:nvPr/>
        </p:nvSpPr>
        <p:spPr>
          <a:xfrm>
            <a:off x="4114800" y="912542"/>
            <a:ext cx="4031873" cy="400110"/>
          </a:xfrm>
          <a:prstGeom prst="rect">
            <a:avLst/>
          </a:prstGeom>
          <a:solidFill>
            <a:schemeClr val="accent4">
              <a:lumMod val="60000"/>
              <a:lumOff val="40000"/>
            </a:schemeClr>
          </a:solidFill>
        </p:spPr>
        <p:txBody>
          <a:bodyPr wrap="none" rtlCol="0">
            <a:spAutoFit/>
          </a:bodyPr>
          <a:lstStyle/>
          <a:p>
            <a:r>
              <a:rPr lang="zh-TW" altLang="zh-TW" sz="2000" dirty="0"/>
              <a:t>本地和基於位置的移動營銷的發展</a:t>
            </a:r>
            <a:endParaRPr lang="zh-TW" altLang="en-US" sz="2000" dirty="0" smtClean="0"/>
          </a:p>
        </p:txBody>
      </p:sp>
      <p:sp>
        <p:nvSpPr>
          <p:cNvPr id="5" name="文字方塊 4"/>
          <p:cNvSpPr txBox="1"/>
          <p:nvPr/>
        </p:nvSpPr>
        <p:spPr>
          <a:xfrm>
            <a:off x="1752600" y="2086144"/>
            <a:ext cx="6141425" cy="400110"/>
          </a:xfrm>
          <a:prstGeom prst="rect">
            <a:avLst/>
          </a:prstGeom>
          <a:solidFill>
            <a:schemeClr val="accent4">
              <a:lumMod val="60000"/>
              <a:lumOff val="40000"/>
            </a:schemeClr>
          </a:solidFill>
        </p:spPr>
        <p:txBody>
          <a:bodyPr wrap="none" rtlCol="0">
            <a:spAutoFit/>
          </a:bodyPr>
          <a:lstStyle/>
          <a:p>
            <a:r>
              <a:rPr lang="zh-TW" altLang="zh-TW" sz="2000" dirty="0"/>
              <a:t>在2005年之前，幾乎所有的本地廣告都是非數字廣告</a:t>
            </a:r>
            <a:endParaRPr lang="zh-TW" altLang="en-US" sz="2000" dirty="0" smtClean="0"/>
          </a:p>
        </p:txBody>
      </p:sp>
      <p:sp>
        <p:nvSpPr>
          <p:cNvPr id="6" name="文字方塊 5"/>
          <p:cNvSpPr txBox="1"/>
          <p:nvPr/>
        </p:nvSpPr>
        <p:spPr>
          <a:xfrm>
            <a:off x="3612724" y="2528528"/>
            <a:ext cx="1210588" cy="400110"/>
          </a:xfrm>
          <a:prstGeom prst="rect">
            <a:avLst/>
          </a:prstGeom>
          <a:solidFill>
            <a:schemeClr val="accent4">
              <a:lumMod val="60000"/>
              <a:lumOff val="40000"/>
            </a:schemeClr>
          </a:solidFill>
        </p:spPr>
        <p:txBody>
          <a:bodyPr wrap="none" rtlCol="0">
            <a:spAutoFit/>
          </a:bodyPr>
          <a:lstStyle/>
          <a:p>
            <a:r>
              <a:rPr lang="zh-TW" altLang="zh-TW" sz="2000" dirty="0"/>
              <a:t>谷歌地圖</a:t>
            </a:r>
            <a:endParaRPr lang="zh-TW" altLang="en-US" sz="2000" dirty="0" smtClean="0"/>
          </a:p>
        </p:txBody>
      </p:sp>
      <p:sp>
        <p:nvSpPr>
          <p:cNvPr id="7" name="文字方塊 6"/>
          <p:cNvSpPr txBox="1"/>
          <p:nvPr/>
        </p:nvSpPr>
        <p:spPr>
          <a:xfrm>
            <a:off x="2330841" y="3155725"/>
            <a:ext cx="4482317" cy="338554"/>
          </a:xfrm>
          <a:prstGeom prst="rect">
            <a:avLst/>
          </a:prstGeom>
          <a:solidFill>
            <a:schemeClr val="accent4">
              <a:lumMod val="60000"/>
              <a:lumOff val="40000"/>
            </a:schemeClr>
          </a:solidFill>
        </p:spPr>
        <p:txBody>
          <a:bodyPr wrap="none" rtlCol="0">
            <a:spAutoFit/>
          </a:bodyPr>
          <a:lstStyle/>
          <a:p>
            <a:r>
              <a:rPr lang="zh-TW" altLang="zh-TW" sz="1600" dirty="0"/>
              <a:t>根據IP地址和一般地理位置為用戶啟用定位廣告</a:t>
            </a:r>
            <a:endParaRPr lang="zh-TW" altLang="en-US" sz="1600" dirty="0" smtClean="0"/>
          </a:p>
        </p:txBody>
      </p:sp>
      <p:sp>
        <p:nvSpPr>
          <p:cNvPr id="8" name="文字方塊 7"/>
          <p:cNvSpPr txBox="1"/>
          <p:nvPr/>
        </p:nvSpPr>
        <p:spPr>
          <a:xfrm>
            <a:off x="5086727" y="4142090"/>
            <a:ext cx="3034805" cy="400110"/>
          </a:xfrm>
          <a:prstGeom prst="rect">
            <a:avLst/>
          </a:prstGeom>
          <a:solidFill>
            <a:schemeClr val="accent4">
              <a:lumMod val="60000"/>
              <a:lumOff val="40000"/>
            </a:schemeClr>
          </a:solidFill>
        </p:spPr>
        <p:txBody>
          <a:bodyPr wrap="none" rtlCol="0">
            <a:spAutoFit/>
          </a:bodyPr>
          <a:lstStyle/>
          <a:p>
            <a:r>
              <a:rPr lang="zh-TW" altLang="zh-TW" sz="2000" dirty="0"/>
              <a:t>啟用基於GPS的定位廣告</a:t>
            </a:r>
            <a:endParaRPr lang="zh-TW" altLang="en-US" sz="2000" dirty="0" smtClean="0"/>
          </a:p>
        </p:txBody>
      </p:sp>
      <p:sp>
        <p:nvSpPr>
          <p:cNvPr id="9" name="文字方塊 8"/>
          <p:cNvSpPr txBox="1"/>
          <p:nvPr/>
        </p:nvSpPr>
        <p:spPr>
          <a:xfrm>
            <a:off x="1405077" y="3552089"/>
            <a:ext cx="3057247" cy="338554"/>
          </a:xfrm>
          <a:prstGeom prst="rect">
            <a:avLst/>
          </a:prstGeom>
          <a:solidFill>
            <a:schemeClr val="accent4">
              <a:lumMod val="60000"/>
              <a:lumOff val="40000"/>
            </a:schemeClr>
          </a:solidFill>
        </p:spPr>
        <p:txBody>
          <a:bodyPr wrap="none" rtlCol="0">
            <a:spAutoFit/>
          </a:bodyPr>
          <a:lstStyle/>
          <a:p>
            <a:r>
              <a:rPr lang="zh-TW" altLang="zh-TW" sz="1600" dirty="0"/>
              <a:t>智能手機，谷歌的移動</a:t>
            </a:r>
            <a:r>
              <a:rPr lang="zh-TW" altLang="zh-TW" sz="1600" dirty="0" smtClean="0"/>
              <a:t>地圖程序</a:t>
            </a:r>
            <a:endParaRPr lang="zh-TW" altLang="en-US" sz="1600" dirty="0" smtClean="0"/>
          </a:p>
        </p:txBody>
      </p:sp>
      <p:sp>
        <p:nvSpPr>
          <p:cNvPr id="10" name="文字方塊 9"/>
          <p:cNvSpPr txBox="1"/>
          <p:nvPr/>
        </p:nvSpPr>
        <p:spPr>
          <a:xfrm>
            <a:off x="6105595" y="4734016"/>
            <a:ext cx="2492990" cy="400110"/>
          </a:xfrm>
          <a:prstGeom prst="rect">
            <a:avLst/>
          </a:prstGeom>
          <a:solidFill>
            <a:schemeClr val="accent4">
              <a:lumMod val="60000"/>
              <a:lumOff val="40000"/>
            </a:schemeClr>
          </a:solidFill>
        </p:spPr>
        <p:txBody>
          <a:bodyPr wrap="none" rtlCol="0">
            <a:spAutoFit/>
          </a:bodyPr>
          <a:lstStyle/>
          <a:p>
            <a:r>
              <a:rPr lang="zh-TW" altLang="zh-TW" sz="2000" dirty="0"/>
              <a:t>基於位置的移動營銷</a:t>
            </a:r>
            <a:endParaRPr lang="zh-TW" altLang="en-US" sz="2000" dirty="0" smtClean="0"/>
          </a:p>
        </p:txBody>
      </p:sp>
      <p:sp>
        <p:nvSpPr>
          <p:cNvPr id="11" name="文字方塊 10"/>
          <p:cNvSpPr txBox="1"/>
          <p:nvPr/>
        </p:nvSpPr>
        <p:spPr>
          <a:xfrm>
            <a:off x="1067554" y="5517658"/>
            <a:ext cx="2749471" cy="400110"/>
          </a:xfrm>
          <a:prstGeom prst="rect">
            <a:avLst/>
          </a:prstGeom>
          <a:solidFill>
            <a:schemeClr val="accent4">
              <a:lumMod val="60000"/>
              <a:lumOff val="40000"/>
            </a:schemeClr>
          </a:solidFill>
        </p:spPr>
        <p:txBody>
          <a:bodyPr wrap="none" rtlCol="0">
            <a:spAutoFit/>
          </a:bodyPr>
          <a:lstStyle/>
          <a:p>
            <a:r>
              <a:rPr lang="zh-TW" altLang="zh-TW" sz="2000" dirty="0"/>
              <a:t>預計未來五年將翻</a:t>
            </a:r>
            <a:r>
              <a:rPr lang="zh-TW" altLang="zh-TW" sz="2000" dirty="0" smtClean="0"/>
              <a:t>三</a:t>
            </a:r>
            <a:r>
              <a:rPr lang="zh-TW" altLang="en-US" sz="2000" dirty="0" smtClean="0"/>
              <a:t>次</a:t>
            </a:r>
          </a:p>
        </p:txBody>
      </p:sp>
    </p:spTree>
    <p:extLst>
      <p:ext uri="{BB962C8B-B14F-4D97-AF65-F5344CB8AC3E}">
        <p14:creationId xmlns:p14="http://schemas.microsoft.com/office/powerpoint/2010/main" val="34484837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7.13: </a:t>
            </a:r>
            <a:r>
              <a:rPr lang="en-US" dirty="0"/>
              <a:t>Local, Mobile, and Location-Based Mobile Marketing</a:t>
            </a:r>
          </a:p>
        </p:txBody>
      </p:sp>
      <p:sp>
        <p:nvSpPr>
          <p:cNvPr id="6" name="Text Placeholder 5"/>
          <p:cNvSpPr>
            <a:spLocks noGrp="1"/>
          </p:cNvSpPr>
          <p:nvPr>
            <p:ph type="body" sz="quarter" idx="13"/>
          </p:nvPr>
        </p:nvSpPr>
        <p:spPr/>
        <p:txBody>
          <a:bodyPr/>
          <a:lstStyle/>
          <a:p>
            <a:endParaRPr lang="en-US" dirty="0"/>
          </a:p>
        </p:txBody>
      </p:sp>
      <p:pic>
        <p:nvPicPr>
          <p:cNvPr id="8" name="Picture 7" descr="Figure 7.13 illustrates the relative sizes in expenditures of local, mobile, and location-based mobile marketing"/>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762000" y="1676400"/>
            <a:ext cx="7122519" cy="41934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字方塊 4"/>
          <p:cNvSpPr txBox="1"/>
          <p:nvPr/>
        </p:nvSpPr>
        <p:spPr>
          <a:xfrm>
            <a:off x="5112127" y="861080"/>
            <a:ext cx="4031873" cy="400110"/>
          </a:xfrm>
          <a:prstGeom prst="rect">
            <a:avLst/>
          </a:prstGeom>
          <a:solidFill>
            <a:schemeClr val="accent4">
              <a:lumMod val="60000"/>
              <a:lumOff val="40000"/>
            </a:schemeClr>
          </a:solidFill>
        </p:spPr>
        <p:txBody>
          <a:bodyPr wrap="none" rtlCol="0">
            <a:spAutoFit/>
          </a:bodyPr>
          <a:lstStyle/>
          <a:p>
            <a:r>
              <a:rPr lang="zh-TW" altLang="zh-TW" sz="2000" dirty="0"/>
              <a:t>本地，移動和基於位置的移動營銷</a:t>
            </a:r>
            <a:endParaRPr lang="zh-TW" altLang="en-US" sz="2000" dirty="0" smtClean="0"/>
          </a:p>
        </p:txBody>
      </p:sp>
      <p:sp>
        <p:nvSpPr>
          <p:cNvPr id="7" name="文字方塊 6"/>
          <p:cNvSpPr txBox="1"/>
          <p:nvPr/>
        </p:nvSpPr>
        <p:spPr>
          <a:xfrm>
            <a:off x="1852892" y="2360482"/>
            <a:ext cx="697627" cy="400110"/>
          </a:xfrm>
          <a:prstGeom prst="rect">
            <a:avLst/>
          </a:prstGeom>
          <a:solidFill>
            <a:schemeClr val="accent4">
              <a:lumMod val="60000"/>
              <a:lumOff val="40000"/>
            </a:schemeClr>
          </a:solidFill>
        </p:spPr>
        <p:txBody>
          <a:bodyPr wrap="none" rtlCol="0">
            <a:spAutoFit/>
          </a:bodyPr>
          <a:lstStyle/>
          <a:p>
            <a:r>
              <a:rPr lang="zh-TW" altLang="zh-TW" sz="2000" dirty="0"/>
              <a:t>移動</a:t>
            </a:r>
            <a:endParaRPr lang="zh-TW" altLang="en-US" sz="2000" dirty="0" smtClean="0"/>
          </a:p>
        </p:txBody>
      </p:sp>
      <p:sp>
        <p:nvSpPr>
          <p:cNvPr id="9" name="文字方塊 8"/>
          <p:cNvSpPr txBox="1"/>
          <p:nvPr/>
        </p:nvSpPr>
        <p:spPr>
          <a:xfrm>
            <a:off x="4671109" y="2296436"/>
            <a:ext cx="697627" cy="400110"/>
          </a:xfrm>
          <a:prstGeom prst="rect">
            <a:avLst/>
          </a:prstGeom>
          <a:solidFill>
            <a:schemeClr val="accent4">
              <a:lumMod val="60000"/>
              <a:lumOff val="40000"/>
            </a:schemeClr>
          </a:solidFill>
        </p:spPr>
        <p:txBody>
          <a:bodyPr wrap="none" rtlCol="0">
            <a:spAutoFit/>
          </a:bodyPr>
          <a:lstStyle/>
          <a:p>
            <a:r>
              <a:rPr lang="zh-TW" altLang="zh-TW" sz="2000" dirty="0" smtClean="0"/>
              <a:t>本地</a:t>
            </a:r>
            <a:endParaRPr lang="zh-TW" altLang="en-US" sz="2000" dirty="0" smtClean="0"/>
          </a:p>
        </p:txBody>
      </p:sp>
      <p:sp>
        <p:nvSpPr>
          <p:cNvPr id="10" name="文字方塊 9"/>
          <p:cNvSpPr txBox="1"/>
          <p:nvPr/>
        </p:nvSpPr>
        <p:spPr>
          <a:xfrm>
            <a:off x="6446928" y="2296436"/>
            <a:ext cx="1980029" cy="400110"/>
          </a:xfrm>
          <a:prstGeom prst="rect">
            <a:avLst/>
          </a:prstGeom>
          <a:solidFill>
            <a:schemeClr val="accent4">
              <a:lumMod val="60000"/>
              <a:lumOff val="40000"/>
            </a:schemeClr>
          </a:solidFill>
        </p:spPr>
        <p:txBody>
          <a:bodyPr wrap="none" rtlCol="0">
            <a:spAutoFit/>
          </a:bodyPr>
          <a:lstStyle/>
          <a:p>
            <a:r>
              <a:rPr lang="zh-TW" altLang="zh-TW" sz="2000" dirty="0" smtClean="0"/>
              <a:t>基於</a:t>
            </a:r>
            <a:r>
              <a:rPr lang="zh-TW" altLang="zh-TW" sz="2000" dirty="0"/>
              <a:t>位置的</a:t>
            </a:r>
            <a:r>
              <a:rPr lang="zh-TW" altLang="zh-TW" sz="2000" dirty="0" smtClean="0"/>
              <a:t>移動</a:t>
            </a:r>
            <a:endParaRPr lang="zh-TW" altLang="en-US" sz="2000" dirty="0" smtClean="0"/>
          </a:p>
        </p:txBody>
      </p:sp>
    </p:spTree>
    <p:extLst>
      <p:ext uri="{BB962C8B-B14F-4D97-AF65-F5344CB8AC3E}">
        <p14:creationId xmlns:p14="http://schemas.microsoft.com/office/powerpoint/2010/main" val="5977232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Location-Based Marketing Platforms</a:t>
            </a:r>
            <a:endParaRPr lang="en-US" dirty="0"/>
          </a:p>
        </p:txBody>
      </p:sp>
      <p:sp>
        <p:nvSpPr>
          <p:cNvPr id="3" name="Content Placeholder 2"/>
          <p:cNvSpPr>
            <a:spLocks noGrp="1"/>
          </p:cNvSpPr>
          <p:nvPr>
            <p:ph idx="1"/>
          </p:nvPr>
        </p:nvSpPr>
        <p:spPr/>
        <p:txBody>
          <a:bodyPr/>
          <a:lstStyle/>
          <a:p>
            <a:r>
              <a:rPr lang="en-US" dirty="0" smtClean="0"/>
              <a:t>Google </a:t>
            </a:r>
          </a:p>
          <a:p>
            <a:pPr lvl="1"/>
            <a:r>
              <a:rPr lang="en-US" dirty="0" smtClean="0"/>
              <a:t>Android OS, Google Maps, Google Places, AdMob, AdWords</a:t>
            </a:r>
          </a:p>
          <a:p>
            <a:r>
              <a:rPr lang="en-US" dirty="0" smtClean="0"/>
              <a:t>Facebook</a:t>
            </a:r>
          </a:p>
          <a:p>
            <a:r>
              <a:rPr lang="en-US" dirty="0" smtClean="0"/>
              <a:t>Apple</a:t>
            </a:r>
          </a:p>
          <a:p>
            <a:pPr lvl="1"/>
            <a:r>
              <a:rPr lang="en-US" dirty="0" smtClean="0"/>
              <a:t>iOS, iAd</a:t>
            </a:r>
          </a:p>
          <a:p>
            <a:r>
              <a:rPr lang="en-US" dirty="0" smtClean="0"/>
              <a:t>Twitter</a:t>
            </a:r>
          </a:p>
          <a:p>
            <a:r>
              <a:rPr lang="en-US" dirty="0" smtClean="0"/>
              <a:t>Others: YP, Pandora, Millenial</a:t>
            </a:r>
            <a:endParaRPr lang="en-US" dirty="0"/>
          </a:p>
        </p:txBody>
      </p:sp>
      <p:sp>
        <p:nvSpPr>
          <p:cNvPr id="4" name="文字方塊 3"/>
          <p:cNvSpPr txBox="1"/>
          <p:nvPr/>
        </p:nvSpPr>
        <p:spPr>
          <a:xfrm>
            <a:off x="1295400" y="457200"/>
            <a:ext cx="2531090" cy="400110"/>
          </a:xfrm>
          <a:prstGeom prst="rect">
            <a:avLst/>
          </a:prstGeom>
          <a:solidFill>
            <a:schemeClr val="accent4">
              <a:lumMod val="60000"/>
              <a:lumOff val="40000"/>
            </a:schemeClr>
          </a:solidFill>
        </p:spPr>
        <p:txBody>
          <a:bodyPr wrap="square" rtlCol="0">
            <a:spAutoFit/>
          </a:bodyPr>
          <a:lstStyle/>
          <a:p>
            <a:r>
              <a:rPr lang="zh-TW" altLang="zh-TW" sz="2000" dirty="0"/>
              <a:t>基於位置的營銷平台</a:t>
            </a:r>
            <a:endParaRPr lang="zh-TW" altLang="en-US" sz="2000" dirty="0" smtClean="0"/>
          </a:p>
        </p:txBody>
      </p:sp>
      <p:sp>
        <p:nvSpPr>
          <p:cNvPr id="5" name="文字方塊 4"/>
          <p:cNvSpPr txBox="1"/>
          <p:nvPr/>
        </p:nvSpPr>
        <p:spPr>
          <a:xfrm>
            <a:off x="2036122" y="1600200"/>
            <a:ext cx="804555" cy="400110"/>
          </a:xfrm>
          <a:prstGeom prst="rect">
            <a:avLst/>
          </a:prstGeom>
          <a:solidFill>
            <a:schemeClr val="accent4">
              <a:lumMod val="60000"/>
              <a:lumOff val="40000"/>
            </a:schemeClr>
          </a:solidFill>
        </p:spPr>
        <p:txBody>
          <a:bodyPr wrap="square" rtlCol="0">
            <a:spAutoFit/>
          </a:bodyPr>
          <a:lstStyle/>
          <a:p>
            <a:r>
              <a:rPr lang="zh-TW" altLang="zh-TW" sz="2000" dirty="0"/>
              <a:t>谷歌</a:t>
            </a:r>
            <a:endParaRPr lang="zh-TW" altLang="en-US" sz="2000" dirty="0" smtClean="0"/>
          </a:p>
        </p:txBody>
      </p:sp>
      <p:sp>
        <p:nvSpPr>
          <p:cNvPr id="6" name="文字方塊 5"/>
          <p:cNvSpPr txBox="1"/>
          <p:nvPr/>
        </p:nvSpPr>
        <p:spPr>
          <a:xfrm>
            <a:off x="3962400" y="2460643"/>
            <a:ext cx="5016500" cy="707886"/>
          </a:xfrm>
          <a:prstGeom prst="rect">
            <a:avLst/>
          </a:prstGeom>
          <a:solidFill>
            <a:schemeClr val="accent4">
              <a:lumMod val="60000"/>
              <a:lumOff val="40000"/>
            </a:schemeClr>
          </a:solidFill>
        </p:spPr>
        <p:txBody>
          <a:bodyPr wrap="square" rtlCol="0">
            <a:spAutoFit/>
          </a:bodyPr>
          <a:lstStyle/>
          <a:p>
            <a:r>
              <a:rPr lang="zh-TW" altLang="en-US" sz="2000" dirty="0" smtClean="0"/>
              <a:t>安卓</a:t>
            </a:r>
            <a:r>
              <a:rPr lang="zh-TW" altLang="zh-TW" sz="2000" dirty="0" smtClean="0"/>
              <a:t>操作</a:t>
            </a:r>
            <a:r>
              <a:rPr lang="zh-TW" altLang="zh-TW" sz="2000" dirty="0"/>
              <a:t>系統</a:t>
            </a:r>
            <a:r>
              <a:rPr lang="zh-TW" altLang="zh-TW" sz="2000" dirty="0" smtClean="0"/>
              <a:t>，</a:t>
            </a:r>
            <a:r>
              <a:rPr lang="zh-TW" altLang="en-US" sz="2000" dirty="0" smtClean="0"/>
              <a:t>谷</a:t>
            </a:r>
            <a:r>
              <a:rPr lang="zh-TW" altLang="en-US" sz="2000" dirty="0"/>
              <a:t>歌</a:t>
            </a:r>
            <a:r>
              <a:rPr lang="zh-TW" altLang="zh-TW" sz="2000" dirty="0" smtClean="0"/>
              <a:t>地圖，</a:t>
            </a:r>
            <a:r>
              <a:rPr lang="zh-TW" altLang="en-US" sz="2000" dirty="0" smtClean="0"/>
              <a:t>谷歌</a:t>
            </a:r>
            <a:r>
              <a:rPr lang="zh-TW" altLang="zh-TW" sz="2000" dirty="0" smtClean="0"/>
              <a:t>地方</a:t>
            </a:r>
            <a:r>
              <a:rPr lang="zh-TW" altLang="zh-TW" sz="2000" dirty="0"/>
              <a:t>資訊，AdMob，AdWords</a:t>
            </a:r>
            <a:endParaRPr lang="zh-TW" altLang="en-US" sz="2000" dirty="0" smtClean="0"/>
          </a:p>
        </p:txBody>
      </p:sp>
      <p:sp>
        <p:nvSpPr>
          <p:cNvPr id="7" name="文字方塊 6"/>
          <p:cNvSpPr txBox="1"/>
          <p:nvPr/>
        </p:nvSpPr>
        <p:spPr>
          <a:xfrm>
            <a:off x="2438399" y="2614531"/>
            <a:ext cx="762000" cy="400110"/>
          </a:xfrm>
          <a:prstGeom prst="rect">
            <a:avLst/>
          </a:prstGeom>
          <a:solidFill>
            <a:schemeClr val="accent4">
              <a:lumMod val="60000"/>
              <a:lumOff val="40000"/>
            </a:schemeClr>
          </a:solidFill>
        </p:spPr>
        <p:txBody>
          <a:bodyPr wrap="square" rtlCol="0">
            <a:spAutoFit/>
          </a:bodyPr>
          <a:lstStyle/>
          <a:p>
            <a:r>
              <a:rPr lang="zh-TW" altLang="en-US" sz="2000" dirty="0" smtClean="0"/>
              <a:t>臉書</a:t>
            </a:r>
          </a:p>
        </p:txBody>
      </p:sp>
      <p:sp>
        <p:nvSpPr>
          <p:cNvPr id="8" name="文字方塊 7"/>
          <p:cNvSpPr txBox="1"/>
          <p:nvPr/>
        </p:nvSpPr>
        <p:spPr>
          <a:xfrm>
            <a:off x="1752598" y="3251861"/>
            <a:ext cx="762000" cy="400110"/>
          </a:xfrm>
          <a:prstGeom prst="rect">
            <a:avLst/>
          </a:prstGeom>
          <a:solidFill>
            <a:schemeClr val="accent4">
              <a:lumMod val="60000"/>
              <a:lumOff val="40000"/>
            </a:schemeClr>
          </a:solidFill>
        </p:spPr>
        <p:txBody>
          <a:bodyPr wrap="square" rtlCol="0">
            <a:spAutoFit/>
          </a:bodyPr>
          <a:lstStyle/>
          <a:p>
            <a:r>
              <a:rPr lang="zh-TW" altLang="en-US" sz="2000" dirty="0" smtClean="0"/>
              <a:t>蘋果</a:t>
            </a:r>
          </a:p>
        </p:txBody>
      </p:sp>
      <p:sp>
        <p:nvSpPr>
          <p:cNvPr id="10" name="文字方塊 9"/>
          <p:cNvSpPr txBox="1"/>
          <p:nvPr/>
        </p:nvSpPr>
        <p:spPr>
          <a:xfrm>
            <a:off x="1866900" y="4289302"/>
            <a:ext cx="800100" cy="400110"/>
          </a:xfrm>
          <a:prstGeom prst="rect">
            <a:avLst/>
          </a:prstGeom>
          <a:solidFill>
            <a:schemeClr val="accent4">
              <a:lumMod val="60000"/>
              <a:lumOff val="40000"/>
            </a:schemeClr>
          </a:solidFill>
        </p:spPr>
        <p:txBody>
          <a:bodyPr wrap="square" rtlCol="0">
            <a:spAutoFit/>
          </a:bodyPr>
          <a:lstStyle/>
          <a:p>
            <a:r>
              <a:rPr lang="zh-TW" altLang="en-US" sz="2000" dirty="0" smtClean="0"/>
              <a:t>推特</a:t>
            </a:r>
          </a:p>
        </p:txBody>
      </p:sp>
      <p:sp>
        <p:nvSpPr>
          <p:cNvPr id="11" name="文字方塊 10"/>
          <p:cNvSpPr txBox="1"/>
          <p:nvPr/>
        </p:nvSpPr>
        <p:spPr>
          <a:xfrm>
            <a:off x="5638800" y="4800600"/>
            <a:ext cx="3352800" cy="400110"/>
          </a:xfrm>
          <a:prstGeom prst="rect">
            <a:avLst/>
          </a:prstGeom>
          <a:solidFill>
            <a:schemeClr val="accent4">
              <a:lumMod val="60000"/>
              <a:lumOff val="40000"/>
            </a:schemeClr>
          </a:solidFill>
        </p:spPr>
        <p:txBody>
          <a:bodyPr wrap="square" rtlCol="0">
            <a:spAutoFit/>
          </a:bodyPr>
          <a:lstStyle/>
          <a:p>
            <a:r>
              <a:rPr lang="zh-TW" altLang="zh-TW" sz="2000" dirty="0"/>
              <a:t>其他：YP，潘多拉，千禧年</a:t>
            </a:r>
            <a:endParaRPr lang="zh-TW" altLang="en-US" sz="2000" dirty="0" smtClean="0"/>
          </a:p>
        </p:txBody>
      </p:sp>
    </p:spTree>
    <p:extLst>
      <p:ext uri="{BB962C8B-B14F-4D97-AF65-F5344CB8AC3E}">
        <p14:creationId xmlns:p14="http://schemas.microsoft.com/office/powerpoint/2010/main" val="22714138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Location-Based Mobile Marketing Technologies</a:t>
            </a:r>
            <a:endParaRPr lang="en-US" dirty="0"/>
          </a:p>
        </p:txBody>
      </p:sp>
      <p:sp>
        <p:nvSpPr>
          <p:cNvPr id="3" name="Content Placeholder 2"/>
          <p:cNvSpPr>
            <a:spLocks noGrp="1"/>
          </p:cNvSpPr>
          <p:nvPr>
            <p:ph idx="1"/>
          </p:nvPr>
        </p:nvSpPr>
        <p:spPr/>
        <p:txBody>
          <a:bodyPr/>
          <a:lstStyle/>
          <a:p>
            <a:r>
              <a:rPr lang="en-US" altLang="en-US" dirty="0" smtClean="0"/>
              <a:t>Two types of location-based marketing techniques</a:t>
            </a:r>
          </a:p>
          <a:p>
            <a:pPr lvl="1"/>
            <a:r>
              <a:rPr lang="en-US" altLang="en-US" dirty="0" smtClean="0"/>
              <a:t>Geo-aware techniques</a:t>
            </a:r>
          </a:p>
          <a:p>
            <a:pPr lvl="2"/>
            <a:r>
              <a:rPr lang="en-US" altLang="en-US" dirty="0" smtClean="0"/>
              <a:t>Identify location of user</a:t>
            </a:r>
            <a:r>
              <a:rPr lang="ja-JP" altLang="en-US" dirty="0" smtClean="0"/>
              <a:t>’</a:t>
            </a:r>
            <a:r>
              <a:rPr lang="en-US" altLang="ja-JP" dirty="0" smtClean="0"/>
              <a:t>s device and target ads, recommending actions within reach</a:t>
            </a:r>
          </a:p>
          <a:p>
            <a:pPr lvl="1"/>
            <a:r>
              <a:rPr lang="en-US" altLang="en-US" dirty="0" smtClean="0"/>
              <a:t>Proximity marketing</a:t>
            </a:r>
          </a:p>
          <a:p>
            <a:pPr lvl="2"/>
            <a:r>
              <a:rPr lang="en-US" altLang="en-US" dirty="0" smtClean="0"/>
              <a:t>Identify a perimeter around a location and target ads and recommendations within that perimeter</a:t>
            </a:r>
          </a:p>
          <a:p>
            <a:r>
              <a:rPr lang="en-US" altLang="en-US" dirty="0" smtClean="0"/>
              <a:t>Identifying locations</a:t>
            </a:r>
          </a:p>
          <a:p>
            <a:pPr lvl="1"/>
            <a:r>
              <a:rPr lang="en-US" altLang="en-US" dirty="0" smtClean="0"/>
              <a:t>GPS signals</a:t>
            </a:r>
          </a:p>
          <a:p>
            <a:pPr lvl="1"/>
            <a:r>
              <a:rPr lang="en-US" altLang="en-US" dirty="0" smtClean="0"/>
              <a:t>Cell-tower locations</a:t>
            </a:r>
          </a:p>
          <a:p>
            <a:pPr lvl="1"/>
            <a:r>
              <a:rPr lang="en-US" altLang="en-US" dirty="0" smtClean="0"/>
              <a:t>Wi-Fi locations</a:t>
            </a:r>
          </a:p>
        </p:txBody>
      </p:sp>
      <p:sp>
        <p:nvSpPr>
          <p:cNvPr id="4" name="文字方塊 3"/>
          <p:cNvSpPr txBox="1"/>
          <p:nvPr/>
        </p:nvSpPr>
        <p:spPr>
          <a:xfrm>
            <a:off x="2895600" y="806594"/>
            <a:ext cx="3048000" cy="400110"/>
          </a:xfrm>
          <a:prstGeom prst="rect">
            <a:avLst/>
          </a:prstGeom>
          <a:solidFill>
            <a:schemeClr val="accent4">
              <a:lumMod val="60000"/>
              <a:lumOff val="40000"/>
            </a:schemeClr>
          </a:solidFill>
        </p:spPr>
        <p:txBody>
          <a:bodyPr wrap="square" rtlCol="0">
            <a:spAutoFit/>
          </a:bodyPr>
          <a:lstStyle/>
          <a:p>
            <a:r>
              <a:rPr lang="zh-TW" altLang="zh-TW" sz="2000" dirty="0"/>
              <a:t>基於位置的移動營銷技術</a:t>
            </a:r>
            <a:endParaRPr lang="zh-TW" altLang="en-US" sz="2000" dirty="0" smtClean="0"/>
          </a:p>
        </p:txBody>
      </p:sp>
      <p:sp>
        <p:nvSpPr>
          <p:cNvPr id="5" name="文字方塊 4"/>
          <p:cNvSpPr txBox="1"/>
          <p:nvPr/>
        </p:nvSpPr>
        <p:spPr>
          <a:xfrm>
            <a:off x="5029200" y="1271250"/>
            <a:ext cx="3810000" cy="400110"/>
          </a:xfrm>
          <a:prstGeom prst="rect">
            <a:avLst/>
          </a:prstGeom>
          <a:solidFill>
            <a:schemeClr val="accent4">
              <a:lumMod val="60000"/>
              <a:lumOff val="40000"/>
            </a:schemeClr>
          </a:solidFill>
        </p:spPr>
        <p:txBody>
          <a:bodyPr wrap="square" rtlCol="0">
            <a:spAutoFit/>
          </a:bodyPr>
          <a:lstStyle/>
          <a:p>
            <a:r>
              <a:rPr lang="zh-TW" altLang="zh-TW" sz="2000" dirty="0"/>
              <a:t>兩種類型的基於位置的營銷技巧</a:t>
            </a:r>
            <a:endParaRPr lang="zh-TW" altLang="en-US" sz="2000" dirty="0" smtClean="0"/>
          </a:p>
        </p:txBody>
      </p:sp>
      <p:sp>
        <p:nvSpPr>
          <p:cNvPr id="6" name="文字方塊 5"/>
          <p:cNvSpPr txBox="1"/>
          <p:nvPr/>
        </p:nvSpPr>
        <p:spPr>
          <a:xfrm>
            <a:off x="3810000" y="2038410"/>
            <a:ext cx="1752600" cy="400110"/>
          </a:xfrm>
          <a:prstGeom prst="rect">
            <a:avLst/>
          </a:prstGeom>
          <a:solidFill>
            <a:schemeClr val="accent4">
              <a:lumMod val="60000"/>
              <a:lumOff val="40000"/>
            </a:schemeClr>
          </a:solidFill>
        </p:spPr>
        <p:txBody>
          <a:bodyPr wrap="square" rtlCol="0">
            <a:spAutoFit/>
          </a:bodyPr>
          <a:lstStyle/>
          <a:p>
            <a:r>
              <a:rPr lang="zh-TW" altLang="zh-TW" sz="2000" dirty="0"/>
              <a:t>地理感知技術</a:t>
            </a:r>
            <a:endParaRPr lang="zh-TW" altLang="en-US" sz="2000" dirty="0" smtClean="0"/>
          </a:p>
        </p:txBody>
      </p:sp>
      <p:sp>
        <p:nvSpPr>
          <p:cNvPr id="7" name="文字方塊 6"/>
          <p:cNvSpPr txBox="1"/>
          <p:nvPr/>
        </p:nvSpPr>
        <p:spPr>
          <a:xfrm>
            <a:off x="2286000" y="2707453"/>
            <a:ext cx="5486400" cy="338554"/>
          </a:xfrm>
          <a:prstGeom prst="rect">
            <a:avLst/>
          </a:prstGeom>
          <a:solidFill>
            <a:schemeClr val="accent4">
              <a:lumMod val="60000"/>
              <a:lumOff val="40000"/>
            </a:schemeClr>
          </a:solidFill>
        </p:spPr>
        <p:txBody>
          <a:bodyPr wrap="square" rtlCol="0">
            <a:spAutoFit/>
          </a:bodyPr>
          <a:lstStyle/>
          <a:p>
            <a:r>
              <a:rPr lang="zh-TW" altLang="zh-TW" sz="1600" dirty="0"/>
              <a:t>識別用戶設備的位置和目標廣告，推薦可觸及範圍內的操作</a:t>
            </a:r>
            <a:endParaRPr lang="zh-TW" altLang="en-US" sz="1600" dirty="0" smtClean="0"/>
          </a:p>
        </p:txBody>
      </p:sp>
      <p:sp>
        <p:nvSpPr>
          <p:cNvPr id="8" name="文字方塊 7"/>
          <p:cNvSpPr txBox="1"/>
          <p:nvPr/>
        </p:nvSpPr>
        <p:spPr>
          <a:xfrm>
            <a:off x="3524250" y="3071674"/>
            <a:ext cx="1765300" cy="400110"/>
          </a:xfrm>
          <a:prstGeom prst="rect">
            <a:avLst/>
          </a:prstGeom>
          <a:solidFill>
            <a:schemeClr val="accent4">
              <a:lumMod val="60000"/>
              <a:lumOff val="40000"/>
            </a:schemeClr>
          </a:solidFill>
        </p:spPr>
        <p:txBody>
          <a:bodyPr wrap="square" rtlCol="0">
            <a:spAutoFit/>
          </a:bodyPr>
          <a:lstStyle/>
          <a:p>
            <a:r>
              <a:rPr lang="zh-TW" altLang="zh-TW" sz="2000" dirty="0"/>
              <a:t>接近市場營銷</a:t>
            </a:r>
            <a:endParaRPr lang="zh-TW" altLang="en-US" sz="2000" dirty="0" smtClean="0"/>
          </a:p>
        </p:txBody>
      </p:sp>
      <p:sp>
        <p:nvSpPr>
          <p:cNvPr id="9" name="文字方塊 8"/>
          <p:cNvSpPr txBox="1"/>
          <p:nvPr/>
        </p:nvSpPr>
        <p:spPr>
          <a:xfrm>
            <a:off x="3524250" y="3672346"/>
            <a:ext cx="4857750" cy="338554"/>
          </a:xfrm>
          <a:prstGeom prst="rect">
            <a:avLst/>
          </a:prstGeom>
          <a:solidFill>
            <a:schemeClr val="accent4">
              <a:lumMod val="60000"/>
              <a:lumOff val="40000"/>
            </a:schemeClr>
          </a:solidFill>
        </p:spPr>
        <p:txBody>
          <a:bodyPr wrap="square" rtlCol="0">
            <a:spAutoFit/>
          </a:bodyPr>
          <a:lstStyle/>
          <a:p>
            <a:r>
              <a:rPr lang="zh-TW" altLang="zh-TW" sz="1600" dirty="0"/>
              <a:t>確定位置周圍的邊界，並在該邊界內定位廣告和推薦</a:t>
            </a:r>
            <a:endParaRPr lang="zh-TW" altLang="en-US" sz="1600" dirty="0" smtClean="0"/>
          </a:p>
        </p:txBody>
      </p:sp>
      <p:sp>
        <p:nvSpPr>
          <p:cNvPr id="10" name="文字方塊 9"/>
          <p:cNvSpPr txBox="1"/>
          <p:nvPr/>
        </p:nvSpPr>
        <p:spPr>
          <a:xfrm>
            <a:off x="3962400" y="4186155"/>
            <a:ext cx="1327150" cy="400110"/>
          </a:xfrm>
          <a:prstGeom prst="rect">
            <a:avLst/>
          </a:prstGeom>
          <a:solidFill>
            <a:schemeClr val="accent4">
              <a:lumMod val="60000"/>
              <a:lumOff val="40000"/>
            </a:schemeClr>
          </a:solidFill>
        </p:spPr>
        <p:txBody>
          <a:bodyPr wrap="square" rtlCol="0">
            <a:spAutoFit/>
          </a:bodyPr>
          <a:lstStyle/>
          <a:p>
            <a:r>
              <a:rPr lang="zh-TW" altLang="zh-TW" sz="2000" dirty="0"/>
              <a:t>確定位置</a:t>
            </a:r>
            <a:endParaRPr lang="zh-TW" altLang="en-US" sz="2000" dirty="0" smtClean="0"/>
          </a:p>
        </p:txBody>
      </p:sp>
      <p:sp>
        <p:nvSpPr>
          <p:cNvPr id="11" name="文字方塊 10"/>
          <p:cNvSpPr txBox="1"/>
          <p:nvPr/>
        </p:nvSpPr>
        <p:spPr>
          <a:xfrm>
            <a:off x="2632261" y="4535271"/>
            <a:ext cx="1334621" cy="400110"/>
          </a:xfrm>
          <a:prstGeom prst="rect">
            <a:avLst/>
          </a:prstGeom>
          <a:solidFill>
            <a:schemeClr val="accent4">
              <a:lumMod val="60000"/>
              <a:lumOff val="40000"/>
            </a:schemeClr>
          </a:solidFill>
        </p:spPr>
        <p:txBody>
          <a:bodyPr wrap="square" rtlCol="0">
            <a:spAutoFit/>
          </a:bodyPr>
          <a:lstStyle/>
          <a:p>
            <a:r>
              <a:rPr lang="zh-TW" altLang="zh-TW" sz="2000" dirty="0"/>
              <a:t>GPS信號</a:t>
            </a:r>
            <a:endParaRPr lang="zh-TW" altLang="en-US" sz="2000" dirty="0" smtClean="0"/>
          </a:p>
        </p:txBody>
      </p:sp>
      <p:sp>
        <p:nvSpPr>
          <p:cNvPr id="12" name="文字方塊 11"/>
          <p:cNvSpPr txBox="1"/>
          <p:nvPr/>
        </p:nvSpPr>
        <p:spPr>
          <a:xfrm>
            <a:off x="3429000" y="5074387"/>
            <a:ext cx="2057400" cy="400110"/>
          </a:xfrm>
          <a:prstGeom prst="rect">
            <a:avLst/>
          </a:prstGeom>
          <a:solidFill>
            <a:schemeClr val="accent4">
              <a:lumMod val="60000"/>
              <a:lumOff val="40000"/>
            </a:schemeClr>
          </a:solidFill>
        </p:spPr>
        <p:txBody>
          <a:bodyPr wrap="square" rtlCol="0">
            <a:spAutoFit/>
          </a:bodyPr>
          <a:lstStyle/>
          <a:p>
            <a:r>
              <a:rPr lang="zh-TW" altLang="en-US" sz="2000" dirty="0"/>
              <a:t>基地台</a:t>
            </a:r>
            <a:r>
              <a:rPr lang="zh-TW" altLang="zh-TW" sz="2000" dirty="0" smtClean="0"/>
              <a:t>塔</a:t>
            </a:r>
            <a:r>
              <a:rPr lang="zh-TW" altLang="zh-TW" sz="2000" dirty="0"/>
              <a:t>位置</a:t>
            </a:r>
            <a:endParaRPr lang="zh-TW" altLang="en-US" sz="2000" dirty="0" smtClean="0"/>
          </a:p>
        </p:txBody>
      </p:sp>
      <p:sp>
        <p:nvSpPr>
          <p:cNvPr id="13" name="文字方塊 12"/>
          <p:cNvSpPr txBox="1"/>
          <p:nvPr/>
        </p:nvSpPr>
        <p:spPr>
          <a:xfrm>
            <a:off x="1278590" y="5701169"/>
            <a:ext cx="1371600" cy="400110"/>
          </a:xfrm>
          <a:prstGeom prst="rect">
            <a:avLst/>
          </a:prstGeom>
          <a:solidFill>
            <a:schemeClr val="accent4">
              <a:lumMod val="60000"/>
              <a:lumOff val="40000"/>
            </a:schemeClr>
          </a:solidFill>
        </p:spPr>
        <p:txBody>
          <a:bodyPr wrap="square" rtlCol="0">
            <a:spAutoFit/>
          </a:bodyPr>
          <a:lstStyle/>
          <a:p>
            <a:r>
              <a:rPr lang="zh-TW" altLang="zh-TW" sz="2000" dirty="0"/>
              <a:t>Wi-Fi位置</a:t>
            </a:r>
            <a:endParaRPr lang="zh-TW" altLang="en-US" sz="2000" dirty="0" smtClean="0"/>
          </a:p>
        </p:txBody>
      </p:sp>
    </p:spTree>
    <p:extLst>
      <p:ext uri="{BB962C8B-B14F-4D97-AF65-F5344CB8AC3E}">
        <p14:creationId xmlns:p14="http://schemas.microsoft.com/office/powerpoint/2010/main" val="312208319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Is Local Mobile Attractive to Marketers?</a:t>
            </a:r>
          </a:p>
        </p:txBody>
      </p:sp>
      <p:sp>
        <p:nvSpPr>
          <p:cNvPr id="3" name="Content Placeholder 2"/>
          <p:cNvSpPr>
            <a:spLocks noGrp="1"/>
          </p:cNvSpPr>
          <p:nvPr>
            <p:ph idx="1"/>
          </p:nvPr>
        </p:nvSpPr>
        <p:spPr/>
        <p:txBody>
          <a:bodyPr/>
          <a:lstStyle/>
          <a:p>
            <a:r>
              <a:rPr lang="en-US" dirty="0"/>
              <a:t>Mobile users more active, ready to purchase than desktop users</a:t>
            </a:r>
          </a:p>
          <a:p>
            <a:endParaRPr lang="en-US" dirty="0" smtClean="0"/>
          </a:p>
          <a:p>
            <a:r>
              <a:rPr lang="en-US" dirty="0" smtClean="0"/>
              <a:t>Over </a:t>
            </a:r>
            <a:r>
              <a:rPr lang="en-US" dirty="0"/>
              <a:t>80% of U.S. smartphone users use mobile devices to search for local products, services</a:t>
            </a:r>
          </a:p>
          <a:p>
            <a:pPr lvl="1"/>
            <a:endParaRPr lang="en-US" dirty="0" smtClean="0"/>
          </a:p>
          <a:p>
            <a:pPr lvl="1"/>
            <a:r>
              <a:rPr lang="en-US" dirty="0" smtClean="0"/>
              <a:t>50</a:t>
            </a:r>
            <a:r>
              <a:rPr lang="en-US" dirty="0"/>
              <a:t>% visit a store within 1 day of local search</a:t>
            </a:r>
          </a:p>
          <a:p>
            <a:pPr lvl="1"/>
            <a:endParaRPr lang="en-US" dirty="0" smtClean="0"/>
          </a:p>
          <a:p>
            <a:pPr lvl="1"/>
            <a:r>
              <a:rPr lang="en-US" dirty="0" smtClean="0"/>
              <a:t>18</a:t>
            </a:r>
            <a:r>
              <a:rPr lang="en-US" dirty="0"/>
              <a:t>% make a purchase</a:t>
            </a:r>
          </a:p>
        </p:txBody>
      </p:sp>
      <p:sp>
        <p:nvSpPr>
          <p:cNvPr id="4" name="文字方塊 3"/>
          <p:cNvSpPr txBox="1"/>
          <p:nvPr/>
        </p:nvSpPr>
        <p:spPr>
          <a:xfrm>
            <a:off x="2895600" y="806594"/>
            <a:ext cx="4343400" cy="400110"/>
          </a:xfrm>
          <a:prstGeom prst="rect">
            <a:avLst/>
          </a:prstGeom>
          <a:solidFill>
            <a:schemeClr val="accent4">
              <a:lumMod val="60000"/>
              <a:lumOff val="40000"/>
            </a:schemeClr>
          </a:solidFill>
        </p:spPr>
        <p:txBody>
          <a:bodyPr wrap="square" rtlCol="0">
            <a:spAutoFit/>
          </a:bodyPr>
          <a:lstStyle/>
          <a:p>
            <a:r>
              <a:rPr lang="zh-TW" altLang="zh-TW" sz="2000" dirty="0"/>
              <a:t>為什麼本地移動對營銷人員有吸引力？</a:t>
            </a:r>
            <a:endParaRPr lang="zh-TW" altLang="en-US" sz="2000" dirty="0" smtClean="0"/>
          </a:p>
        </p:txBody>
      </p:sp>
      <p:sp>
        <p:nvSpPr>
          <p:cNvPr id="5" name="文字方塊 4"/>
          <p:cNvSpPr txBox="1"/>
          <p:nvPr/>
        </p:nvSpPr>
        <p:spPr>
          <a:xfrm>
            <a:off x="723900" y="2545908"/>
            <a:ext cx="4343400" cy="400110"/>
          </a:xfrm>
          <a:prstGeom prst="rect">
            <a:avLst/>
          </a:prstGeom>
          <a:solidFill>
            <a:schemeClr val="accent4">
              <a:lumMod val="60000"/>
              <a:lumOff val="40000"/>
            </a:schemeClr>
          </a:solidFill>
        </p:spPr>
        <p:txBody>
          <a:bodyPr wrap="square" rtlCol="0">
            <a:spAutoFit/>
          </a:bodyPr>
          <a:lstStyle/>
          <a:p>
            <a:r>
              <a:rPr lang="zh-TW" altLang="zh-TW" sz="2000" dirty="0"/>
              <a:t>移動用戶更活躍，準備購買桌面用戶</a:t>
            </a:r>
            <a:endParaRPr lang="zh-TW" altLang="en-US" sz="2000" dirty="0" smtClean="0"/>
          </a:p>
        </p:txBody>
      </p:sp>
      <p:sp>
        <p:nvSpPr>
          <p:cNvPr id="6" name="文字方塊 5"/>
          <p:cNvSpPr txBox="1"/>
          <p:nvPr/>
        </p:nvSpPr>
        <p:spPr>
          <a:xfrm>
            <a:off x="723900" y="4115935"/>
            <a:ext cx="7467600" cy="400110"/>
          </a:xfrm>
          <a:prstGeom prst="rect">
            <a:avLst/>
          </a:prstGeom>
          <a:solidFill>
            <a:schemeClr val="accent4">
              <a:lumMod val="60000"/>
              <a:lumOff val="40000"/>
            </a:schemeClr>
          </a:solidFill>
        </p:spPr>
        <p:txBody>
          <a:bodyPr wrap="square" rtlCol="0">
            <a:spAutoFit/>
          </a:bodyPr>
          <a:lstStyle/>
          <a:p>
            <a:r>
              <a:rPr lang="zh-TW" altLang="zh-TW" sz="2000" dirty="0"/>
              <a:t>超過80％的美國智能手機用戶使用移動設備搜索本地產品和服務</a:t>
            </a:r>
            <a:endParaRPr lang="zh-TW" altLang="en-US" sz="2000" dirty="0" smtClean="0"/>
          </a:p>
        </p:txBody>
      </p:sp>
      <p:sp>
        <p:nvSpPr>
          <p:cNvPr id="7" name="文字方塊 6"/>
          <p:cNvSpPr txBox="1"/>
          <p:nvPr/>
        </p:nvSpPr>
        <p:spPr>
          <a:xfrm>
            <a:off x="1828800" y="4900949"/>
            <a:ext cx="3962400" cy="400110"/>
          </a:xfrm>
          <a:prstGeom prst="rect">
            <a:avLst/>
          </a:prstGeom>
          <a:solidFill>
            <a:schemeClr val="accent4">
              <a:lumMod val="60000"/>
              <a:lumOff val="40000"/>
            </a:schemeClr>
          </a:solidFill>
        </p:spPr>
        <p:txBody>
          <a:bodyPr wrap="square" rtlCol="0">
            <a:spAutoFit/>
          </a:bodyPr>
          <a:lstStyle/>
          <a:p>
            <a:r>
              <a:rPr lang="zh-TW" altLang="zh-TW" sz="2000" dirty="0"/>
              <a:t>50％在本地搜索的1天內訪問商店</a:t>
            </a:r>
            <a:endParaRPr lang="zh-TW" altLang="en-US" sz="2000" dirty="0" smtClean="0"/>
          </a:p>
        </p:txBody>
      </p:sp>
      <p:sp>
        <p:nvSpPr>
          <p:cNvPr id="8" name="文字方塊 7"/>
          <p:cNvSpPr txBox="1"/>
          <p:nvPr/>
        </p:nvSpPr>
        <p:spPr>
          <a:xfrm>
            <a:off x="1828800" y="5685962"/>
            <a:ext cx="1752600" cy="400111"/>
          </a:xfrm>
          <a:prstGeom prst="rect">
            <a:avLst/>
          </a:prstGeom>
          <a:solidFill>
            <a:schemeClr val="accent4">
              <a:lumMod val="60000"/>
              <a:lumOff val="40000"/>
            </a:schemeClr>
          </a:solidFill>
        </p:spPr>
        <p:txBody>
          <a:bodyPr wrap="square" rtlCol="0">
            <a:spAutoFit/>
          </a:bodyPr>
          <a:lstStyle/>
          <a:p>
            <a:r>
              <a:rPr lang="zh-TW" altLang="zh-TW" sz="2000" dirty="0"/>
              <a:t>18％進行購買</a:t>
            </a:r>
            <a:endParaRPr lang="zh-TW" altLang="en-US" sz="2000" dirty="0" smtClean="0"/>
          </a:p>
        </p:txBody>
      </p:sp>
    </p:spTree>
    <p:extLst>
      <p:ext uri="{BB962C8B-B14F-4D97-AF65-F5344CB8AC3E}">
        <p14:creationId xmlns:p14="http://schemas.microsoft.com/office/powerpoint/2010/main" val="41000212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Location-Based Marketing Tools</a:t>
            </a:r>
          </a:p>
        </p:txBody>
      </p:sp>
      <p:sp>
        <p:nvSpPr>
          <p:cNvPr id="3" name="Content Placeholder 2"/>
          <p:cNvSpPr>
            <a:spLocks noGrp="1"/>
          </p:cNvSpPr>
          <p:nvPr>
            <p:ph idx="1"/>
          </p:nvPr>
        </p:nvSpPr>
        <p:spPr/>
        <p:txBody>
          <a:bodyPr/>
          <a:lstStyle/>
          <a:p>
            <a:r>
              <a:rPr lang="en-US" dirty="0"/>
              <a:t>Geo-social-based services marketing</a:t>
            </a:r>
          </a:p>
          <a:p>
            <a:endParaRPr lang="en-US" dirty="0" smtClean="0"/>
          </a:p>
          <a:p>
            <a:r>
              <a:rPr lang="en-US" dirty="0" smtClean="0"/>
              <a:t>Location-based </a:t>
            </a:r>
            <a:r>
              <a:rPr lang="en-US" dirty="0"/>
              <a:t>services marketing</a:t>
            </a:r>
          </a:p>
          <a:p>
            <a:r>
              <a:rPr lang="en-US" dirty="0"/>
              <a:t>Mobile-local social network marketing</a:t>
            </a:r>
          </a:p>
          <a:p>
            <a:endParaRPr lang="en-US" dirty="0" smtClean="0"/>
          </a:p>
          <a:p>
            <a:r>
              <a:rPr lang="en-US" dirty="0" smtClean="0"/>
              <a:t>Proximity </a:t>
            </a:r>
            <a:r>
              <a:rPr lang="en-US" dirty="0"/>
              <a:t>marketing</a:t>
            </a:r>
          </a:p>
          <a:p>
            <a:r>
              <a:rPr lang="en-US" dirty="0"/>
              <a:t>In-store messaging</a:t>
            </a:r>
          </a:p>
          <a:p>
            <a:r>
              <a:rPr lang="en-US" dirty="0"/>
              <a:t>Location-based app messaging</a:t>
            </a:r>
          </a:p>
        </p:txBody>
      </p:sp>
      <p:sp>
        <p:nvSpPr>
          <p:cNvPr id="4" name="文字方塊 3"/>
          <p:cNvSpPr txBox="1"/>
          <p:nvPr/>
        </p:nvSpPr>
        <p:spPr>
          <a:xfrm>
            <a:off x="457200" y="438367"/>
            <a:ext cx="2514600" cy="400110"/>
          </a:xfrm>
          <a:prstGeom prst="rect">
            <a:avLst/>
          </a:prstGeom>
          <a:solidFill>
            <a:schemeClr val="accent4">
              <a:lumMod val="60000"/>
              <a:lumOff val="40000"/>
            </a:schemeClr>
          </a:solidFill>
        </p:spPr>
        <p:txBody>
          <a:bodyPr wrap="square" rtlCol="0">
            <a:spAutoFit/>
          </a:bodyPr>
          <a:lstStyle/>
          <a:p>
            <a:r>
              <a:rPr lang="zh-TW" altLang="zh-TW" sz="2000" dirty="0"/>
              <a:t>基於位置的營銷工具</a:t>
            </a:r>
            <a:endParaRPr lang="zh-TW" altLang="en-US" sz="2000" dirty="0" smtClean="0"/>
          </a:p>
        </p:txBody>
      </p:sp>
      <p:sp>
        <p:nvSpPr>
          <p:cNvPr id="5" name="文字方塊 4"/>
          <p:cNvSpPr txBox="1"/>
          <p:nvPr/>
        </p:nvSpPr>
        <p:spPr>
          <a:xfrm>
            <a:off x="735106" y="2018667"/>
            <a:ext cx="3081618" cy="400110"/>
          </a:xfrm>
          <a:prstGeom prst="rect">
            <a:avLst/>
          </a:prstGeom>
          <a:solidFill>
            <a:schemeClr val="accent4">
              <a:lumMod val="60000"/>
              <a:lumOff val="40000"/>
            </a:schemeClr>
          </a:solidFill>
        </p:spPr>
        <p:txBody>
          <a:bodyPr wrap="square" rtlCol="0">
            <a:spAutoFit/>
          </a:bodyPr>
          <a:lstStyle/>
          <a:p>
            <a:r>
              <a:rPr lang="zh-TW" altLang="zh-TW" sz="2000" dirty="0"/>
              <a:t>基於地理社會的服務營銷</a:t>
            </a:r>
            <a:endParaRPr lang="zh-TW" altLang="en-US" sz="2000" dirty="0" smtClean="0"/>
          </a:p>
        </p:txBody>
      </p:sp>
      <p:sp>
        <p:nvSpPr>
          <p:cNvPr id="6" name="文字方塊 5"/>
          <p:cNvSpPr txBox="1"/>
          <p:nvPr/>
        </p:nvSpPr>
        <p:spPr>
          <a:xfrm>
            <a:off x="735106" y="3872360"/>
            <a:ext cx="2794747" cy="400110"/>
          </a:xfrm>
          <a:prstGeom prst="rect">
            <a:avLst/>
          </a:prstGeom>
          <a:solidFill>
            <a:schemeClr val="accent4">
              <a:lumMod val="60000"/>
              <a:lumOff val="40000"/>
            </a:schemeClr>
          </a:solidFill>
        </p:spPr>
        <p:txBody>
          <a:bodyPr wrap="square" rtlCol="0">
            <a:spAutoFit/>
          </a:bodyPr>
          <a:lstStyle/>
          <a:p>
            <a:r>
              <a:rPr lang="zh-TW" altLang="zh-TW" sz="2000" dirty="0"/>
              <a:t>移動本地社交網絡營銷</a:t>
            </a:r>
            <a:endParaRPr lang="zh-TW" altLang="en-US" sz="2000" dirty="0" smtClean="0"/>
          </a:p>
        </p:txBody>
      </p:sp>
      <p:sp>
        <p:nvSpPr>
          <p:cNvPr id="7" name="文字方塊 6"/>
          <p:cNvSpPr txBox="1"/>
          <p:nvPr/>
        </p:nvSpPr>
        <p:spPr>
          <a:xfrm>
            <a:off x="5829300" y="5919722"/>
            <a:ext cx="2498911" cy="412881"/>
          </a:xfrm>
          <a:prstGeom prst="rect">
            <a:avLst/>
          </a:prstGeom>
          <a:solidFill>
            <a:schemeClr val="accent4">
              <a:lumMod val="60000"/>
              <a:lumOff val="40000"/>
            </a:schemeClr>
          </a:solidFill>
        </p:spPr>
        <p:txBody>
          <a:bodyPr wrap="square" rtlCol="0">
            <a:spAutoFit/>
          </a:bodyPr>
          <a:lstStyle/>
          <a:p>
            <a:r>
              <a:rPr lang="zh-TW" altLang="zh-TW" sz="2000" dirty="0"/>
              <a:t>基於位置的應用消息</a:t>
            </a:r>
            <a:endParaRPr lang="zh-TW" altLang="en-US" sz="2000" dirty="0" smtClean="0"/>
          </a:p>
        </p:txBody>
      </p:sp>
      <p:sp>
        <p:nvSpPr>
          <p:cNvPr id="8" name="文字方塊 7"/>
          <p:cNvSpPr txBox="1"/>
          <p:nvPr/>
        </p:nvSpPr>
        <p:spPr>
          <a:xfrm>
            <a:off x="6324600" y="2819400"/>
            <a:ext cx="2514600" cy="400110"/>
          </a:xfrm>
          <a:prstGeom prst="rect">
            <a:avLst/>
          </a:prstGeom>
          <a:solidFill>
            <a:schemeClr val="accent4">
              <a:lumMod val="60000"/>
              <a:lumOff val="40000"/>
            </a:schemeClr>
          </a:solidFill>
        </p:spPr>
        <p:txBody>
          <a:bodyPr wrap="square" rtlCol="0">
            <a:spAutoFit/>
          </a:bodyPr>
          <a:lstStyle/>
          <a:p>
            <a:r>
              <a:rPr lang="zh-TW" altLang="zh-TW" sz="2000" dirty="0"/>
              <a:t>基於位置的服務營銷</a:t>
            </a:r>
            <a:endParaRPr lang="zh-TW" altLang="en-US" sz="2000" dirty="0" smtClean="0"/>
          </a:p>
        </p:txBody>
      </p:sp>
      <p:sp>
        <p:nvSpPr>
          <p:cNvPr id="9" name="文字方塊 8"/>
          <p:cNvSpPr txBox="1"/>
          <p:nvPr/>
        </p:nvSpPr>
        <p:spPr>
          <a:xfrm>
            <a:off x="4076700" y="5425281"/>
            <a:ext cx="1219200" cy="400110"/>
          </a:xfrm>
          <a:prstGeom prst="rect">
            <a:avLst/>
          </a:prstGeom>
          <a:solidFill>
            <a:schemeClr val="accent4">
              <a:lumMod val="60000"/>
              <a:lumOff val="40000"/>
            </a:schemeClr>
          </a:solidFill>
        </p:spPr>
        <p:txBody>
          <a:bodyPr wrap="square" rtlCol="0">
            <a:spAutoFit/>
          </a:bodyPr>
          <a:lstStyle/>
          <a:p>
            <a:r>
              <a:rPr lang="zh-TW" altLang="zh-TW" sz="2000" dirty="0"/>
              <a:t>店內信息</a:t>
            </a:r>
            <a:endParaRPr lang="zh-TW" altLang="en-US" sz="2000" dirty="0" smtClean="0"/>
          </a:p>
        </p:txBody>
      </p:sp>
      <p:sp>
        <p:nvSpPr>
          <p:cNvPr id="10" name="文字方塊 9"/>
          <p:cNvSpPr txBox="1"/>
          <p:nvPr/>
        </p:nvSpPr>
        <p:spPr>
          <a:xfrm>
            <a:off x="4076700" y="4724400"/>
            <a:ext cx="1752600" cy="400110"/>
          </a:xfrm>
          <a:prstGeom prst="rect">
            <a:avLst/>
          </a:prstGeom>
          <a:solidFill>
            <a:schemeClr val="accent4">
              <a:lumMod val="60000"/>
              <a:lumOff val="40000"/>
            </a:schemeClr>
          </a:solidFill>
        </p:spPr>
        <p:txBody>
          <a:bodyPr wrap="square" rtlCol="0">
            <a:spAutoFit/>
          </a:bodyPr>
          <a:lstStyle/>
          <a:p>
            <a:r>
              <a:rPr lang="zh-TW" altLang="zh-TW" sz="2000" dirty="0"/>
              <a:t>接近市場營銷</a:t>
            </a:r>
            <a:endParaRPr lang="zh-TW" altLang="en-US" sz="2000" dirty="0" smtClean="0"/>
          </a:p>
        </p:txBody>
      </p:sp>
    </p:spTree>
    <p:extLst>
      <p:ext uri="{BB962C8B-B14F-4D97-AF65-F5344CB8AC3E}">
        <p14:creationId xmlns:p14="http://schemas.microsoft.com/office/powerpoint/2010/main" val="12947351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Location-Based Marketing Campaigns</a:t>
            </a:r>
          </a:p>
        </p:txBody>
      </p:sp>
      <p:sp>
        <p:nvSpPr>
          <p:cNvPr id="3" name="Content Placeholder 2"/>
          <p:cNvSpPr>
            <a:spLocks noGrp="1"/>
          </p:cNvSpPr>
          <p:nvPr>
            <p:ph idx="1"/>
          </p:nvPr>
        </p:nvSpPr>
        <p:spPr/>
        <p:txBody>
          <a:bodyPr/>
          <a:lstStyle/>
          <a:p>
            <a:r>
              <a:rPr lang="en-US" sz="2400" dirty="0"/>
              <a:t>Location-based considerations</a:t>
            </a:r>
          </a:p>
          <a:p>
            <a:pPr lvl="1"/>
            <a:r>
              <a:rPr lang="en-US" sz="1800" dirty="0"/>
              <a:t>Action-based, time-restrained offers and </a:t>
            </a:r>
            <a:r>
              <a:rPr lang="en-US" sz="1800" dirty="0" smtClean="0"/>
              <a:t>opportunities</a:t>
            </a:r>
          </a:p>
          <a:p>
            <a:pPr lvl="1"/>
            <a:endParaRPr lang="en-US" sz="1800" dirty="0"/>
          </a:p>
          <a:p>
            <a:pPr lvl="1"/>
            <a:r>
              <a:rPr lang="en-US" sz="1800" dirty="0"/>
              <a:t>Target demographic and location-aware mobile user demographics</a:t>
            </a:r>
          </a:p>
          <a:p>
            <a:pPr lvl="1"/>
            <a:r>
              <a:rPr lang="en-US" sz="1800" dirty="0"/>
              <a:t>Strategic analysis of marketspaces</a:t>
            </a:r>
          </a:p>
          <a:p>
            <a:r>
              <a:rPr lang="en-US" sz="2400" dirty="0"/>
              <a:t>Measuring marketing results</a:t>
            </a:r>
          </a:p>
          <a:p>
            <a:pPr lvl="1"/>
            <a:r>
              <a:rPr lang="en-US" sz="1800" dirty="0"/>
              <a:t>Same measures as mobile and web marketing</a:t>
            </a:r>
          </a:p>
          <a:p>
            <a:pPr lvl="1"/>
            <a:r>
              <a:rPr lang="en-US" sz="1800" dirty="0"/>
              <a:t>Metrics for unique characteristics</a:t>
            </a:r>
          </a:p>
          <a:p>
            <a:pPr lvl="2"/>
            <a:r>
              <a:rPr lang="en-US" sz="1400" dirty="0"/>
              <a:t>Inquire</a:t>
            </a:r>
          </a:p>
          <a:p>
            <a:pPr lvl="2"/>
            <a:r>
              <a:rPr lang="en-US" sz="1400" dirty="0"/>
              <a:t>Reserve</a:t>
            </a:r>
          </a:p>
          <a:p>
            <a:pPr lvl="2"/>
            <a:r>
              <a:rPr lang="en-US" sz="1400" dirty="0"/>
              <a:t>Click-to-call</a:t>
            </a:r>
          </a:p>
          <a:p>
            <a:pPr lvl="2"/>
            <a:r>
              <a:rPr lang="en-US" sz="1400" dirty="0"/>
              <a:t>Friend</a:t>
            </a:r>
          </a:p>
          <a:p>
            <a:pPr lvl="2"/>
            <a:r>
              <a:rPr lang="en-US" sz="1400" dirty="0"/>
              <a:t>Purchase</a:t>
            </a:r>
          </a:p>
        </p:txBody>
      </p:sp>
      <p:sp>
        <p:nvSpPr>
          <p:cNvPr id="4" name="文字方塊 3"/>
          <p:cNvSpPr txBox="1"/>
          <p:nvPr/>
        </p:nvSpPr>
        <p:spPr>
          <a:xfrm>
            <a:off x="4964206" y="1539317"/>
            <a:ext cx="2514600" cy="400110"/>
          </a:xfrm>
          <a:prstGeom prst="rect">
            <a:avLst/>
          </a:prstGeom>
          <a:solidFill>
            <a:schemeClr val="accent4">
              <a:lumMod val="60000"/>
              <a:lumOff val="40000"/>
            </a:schemeClr>
          </a:solidFill>
        </p:spPr>
        <p:txBody>
          <a:bodyPr wrap="square" rtlCol="0">
            <a:spAutoFit/>
          </a:bodyPr>
          <a:lstStyle/>
          <a:p>
            <a:r>
              <a:rPr lang="zh-TW" altLang="zh-TW" sz="2000" dirty="0"/>
              <a:t>基於位置的注意事項</a:t>
            </a:r>
            <a:endParaRPr lang="zh-TW" altLang="en-US" sz="2000" dirty="0" smtClean="0"/>
          </a:p>
        </p:txBody>
      </p:sp>
      <p:sp>
        <p:nvSpPr>
          <p:cNvPr id="5" name="文字方塊 4"/>
          <p:cNvSpPr txBox="1"/>
          <p:nvPr/>
        </p:nvSpPr>
        <p:spPr>
          <a:xfrm>
            <a:off x="4713194" y="3663126"/>
            <a:ext cx="1804147" cy="400110"/>
          </a:xfrm>
          <a:prstGeom prst="rect">
            <a:avLst/>
          </a:prstGeom>
          <a:solidFill>
            <a:schemeClr val="accent4">
              <a:lumMod val="60000"/>
              <a:lumOff val="40000"/>
            </a:schemeClr>
          </a:solidFill>
        </p:spPr>
        <p:txBody>
          <a:bodyPr wrap="square" rtlCol="0">
            <a:spAutoFit/>
          </a:bodyPr>
          <a:lstStyle/>
          <a:p>
            <a:r>
              <a:rPr lang="zh-TW" altLang="zh-TW" sz="2000" dirty="0"/>
              <a:t>衡量營銷成果</a:t>
            </a:r>
            <a:endParaRPr lang="zh-TW" altLang="en-US" sz="2000" dirty="0" smtClean="0"/>
          </a:p>
        </p:txBody>
      </p:sp>
      <p:sp>
        <p:nvSpPr>
          <p:cNvPr id="6" name="文字方塊 5"/>
          <p:cNvSpPr txBox="1"/>
          <p:nvPr/>
        </p:nvSpPr>
        <p:spPr>
          <a:xfrm>
            <a:off x="1194547" y="2363072"/>
            <a:ext cx="3581400" cy="338554"/>
          </a:xfrm>
          <a:prstGeom prst="rect">
            <a:avLst/>
          </a:prstGeom>
          <a:solidFill>
            <a:schemeClr val="accent4">
              <a:lumMod val="60000"/>
              <a:lumOff val="40000"/>
            </a:schemeClr>
          </a:solidFill>
        </p:spPr>
        <p:txBody>
          <a:bodyPr wrap="square" rtlCol="0">
            <a:spAutoFit/>
          </a:bodyPr>
          <a:lstStyle/>
          <a:p>
            <a:r>
              <a:rPr lang="zh-TW" altLang="zh-TW" sz="1600" dirty="0"/>
              <a:t>基於行動的，時間限制的優惠和機會</a:t>
            </a:r>
            <a:endParaRPr lang="zh-TW" altLang="en-US" sz="1600" dirty="0" smtClean="0"/>
          </a:p>
        </p:txBody>
      </p:sp>
      <p:sp>
        <p:nvSpPr>
          <p:cNvPr id="7" name="文字方塊 6"/>
          <p:cNvSpPr txBox="1"/>
          <p:nvPr/>
        </p:nvSpPr>
        <p:spPr>
          <a:xfrm>
            <a:off x="470647" y="305457"/>
            <a:ext cx="2514600" cy="400110"/>
          </a:xfrm>
          <a:prstGeom prst="rect">
            <a:avLst/>
          </a:prstGeom>
          <a:solidFill>
            <a:schemeClr val="accent4">
              <a:lumMod val="60000"/>
              <a:lumOff val="40000"/>
            </a:schemeClr>
          </a:solidFill>
        </p:spPr>
        <p:txBody>
          <a:bodyPr wrap="square" rtlCol="0">
            <a:spAutoFit/>
          </a:bodyPr>
          <a:lstStyle/>
          <a:p>
            <a:r>
              <a:rPr lang="zh-TW" altLang="zh-TW" sz="2000" dirty="0"/>
              <a:t>基於位置的營銷活動</a:t>
            </a:r>
            <a:endParaRPr lang="zh-TW" altLang="en-US" sz="2000" dirty="0" smtClean="0"/>
          </a:p>
        </p:txBody>
      </p:sp>
      <p:sp>
        <p:nvSpPr>
          <p:cNvPr id="8" name="文字方塊 7"/>
          <p:cNvSpPr txBox="1"/>
          <p:nvPr/>
        </p:nvSpPr>
        <p:spPr>
          <a:xfrm>
            <a:off x="4630271" y="3333304"/>
            <a:ext cx="2075329" cy="342465"/>
          </a:xfrm>
          <a:prstGeom prst="rect">
            <a:avLst/>
          </a:prstGeom>
          <a:solidFill>
            <a:schemeClr val="accent4">
              <a:lumMod val="60000"/>
              <a:lumOff val="40000"/>
            </a:schemeClr>
          </a:solidFill>
        </p:spPr>
        <p:txBody>
          <a:bodyPr wrap="square" rtlCol="0">
            <a:spAutoFit/>
          </a:bodyPr>
          <a:lstStyle/>
          <a:p>
            <a:r>
              <a:rPr lang="zh-TW" altLang="zh-TW" sz="1600" dirty="0"/>
              <a:t>市場空間的戰略分析</a:t>
            </a:r>
            <a:endParaRPr lang="zh-TW" altLang="en-US" sz="1600" dirty="0" smtClean="0"/>
          </a:p>
        </p:txBody>
      </p:sp>
      <p:sp>
        <p:nvSpPr>
          <p:cNvPr id="9" name="文字方塊 8"/>
          <p:cNvSpPr txBox="1"/>
          <p:nvPr/>
        </p:nvSpPr>
        <p:spPr>
          <a:xfrm>
            <a:off x="2141446" y="5498069"/>
            <a:ext cx="636494" cy="338554"/>
          </a:xfrm>
          <a:prstGeom prst="rect">
            <a:avLst/>
          </a:prstGeom>
          <a:solidFill>
            <a:schemeClr val="accent4">
              <a:lumMod val="60000"/>
              <a:lumOff val="40000"/>
            </a:schemeClr>
          </a:solidFill>
        </p:spPr>
        <p:txBody>
          <a:bodyPr wrap="square" rtlCol="0">
            <a:spAutoFit/>
          </a:bodyPr>
          <a:lstStyle/>
          <a:p>
            <a:r>
              <a:rPr lang="zh-TW" altLang="en-US" sz="1600" dirty="0" smtClean="0"/>
              <a:t>朋友</a:t>
            </a:r>
          </a:p>
        </p:txBody>
      </p:sp>
      <p:sp>
        <p:nvSpPr>
          <p:cNvPr id="10" name="文字方塊 9"/>
          <p:cNvSpPr txBox="1"/>
          <p:nvPr/>
        </p:nvSpPr>
        <p:spPr>
          <a:xfrm>
            <a:off x="4901453" y="2972534"/>
            <a:ext cx="4114800" cy="338554"/>
          </a:xfrm>
          <a:prstGeom prst="rect">
            <a:avLst/>
          </a:prstGeom>
          <a:solidFill>
            <a:schemeClr val="accent4">
              <a:lumMod val="60000"/>
              <a:lumOff val="40000"/>
            </a:schemeClr>
          </a:solidFill>
        </p:spPr>
        <p:txBody>
          <a:bodyPr wrap="square" rtlCol="0">
            <a:spAutoFit/>
          </a:bodyPr>
          <a:lstStyle/>
          <a:p>
            <a:r>
              <a:rPr lang="zh-TW" altLang="zh-TW" sz="1600" dirty="0"/>
              <a:t>定位人口統計和位置感知移動用戶統計信息</a:t>
            </a:r>
            <a:endParaRPr lang="zh-TW" altLang="en-US" sz="1600" dirty="0" smtClean="0"/>
          </a:p>
        </p:txBody>
      </p:sp>
      <p:sp>
        <p:nvSpPr>
          <p:cNvPr id="11" name="文字方塊 10"/>
          <p:cNvSpPr txBox="1"/>
          <p:nvPr/>
        </p:nvSpPr>
        <p:spPr>
          <a:xfrm>
            <a:off x="2612653" y="5267909"/>
            <a:ext cx="1094253" cy="338554"/>
          </a:xfrm>
          <a:prstGeom prst="rect">
            <a:avLst/>
          </a:prstGeom>
          <a:solidFill>
            <a:schemeClr val="accent4">
              <a:lumMod val="60000"/>
              <a:lumOff val="40000"/>
            </a:schemeClr>
          </a:solidFill>
        </p:spPr>
        <p:txBody>
          <a:bodyPr wrap="square" rtlCol="0">
            <a:spAutoFit/>
          </a:bodyPr>
          <a:lstStyle/>
          <a:p>
            <a:r>
              <a:rPr lang="zh-TW" altLang="zh-TW" sz="1600" dirty="0"/>
              <a:t>點擊通話</a:t>
            </a:r>
            <a:endParaRPr lang="zh-TW" altLang="en-US" sz="1600" dirty="0" smtClean="0"/>
          </a:p>
        </p:txBody>
      </p:sp>
      <p:sp>
        <p:nvSpPr>
          <p:cNvPr id="12" name="文字方塊 11"/>
          <p:cNvSpPr txBox="1"/>
          <p:nvPr/>
        </p:nvSpPr>
        <p:spPr>
          <a:xfrm>
            <a:off x="2459693" y="5836623"/>
            <a:ext cx="611841" cy="338554"/>
          </a:xfrm>
          <a:prstGeom prst="rect">
            <a:avLst/>
          </a:prstGeom>
          <a:solidFill>
            <a:schemeClr val="accent4">
              <a:lumMod val="60000"/>
              <a:lumOff val="40000"/>
            </a:schemeClr>
          </a:solidFill>
        </p:spPr>
        <p:txBody>
          <a:bodyPr wrap="square" rtlCol="0">
            <a:spAutoFit/>
          </a:bodyPr>
          <a:lstStyle/>
          <a:p>
            <a:r>
              <a:rPr lang="zh-TW" altLang="zh-TW" sz="1600" dirty="0"/>
              <a:t>採購</a:t>
            </a:r>
            <a:endParaRPr lang="zh-TW" altLang="en-US" sz="1600" dirty="0" smtClean="0"/>
          </a:p>
        </p:txBody>
      </p:sp>
      <p:sp>
        <p:nvSpPr>
          <p:cNvPr id="13" name="文字方塊 12"/>
          <p:cNvSpPr txBox="1"/>
          <p:nvPr/>
        </p:nvSpPr>
        <p:spPr>
          <a:xfrm>
            <a:off x="2459694" y="4980523"/>
            <a:ext cx="664508" cy="338554"/>
          </a:xfrm>
          <a:prstGeom prst="rect">
            <a:avLst/>
          </a:prstGeom>
          <a:solidFill>
            <a:schemeClr val="accent4">
              <a:lumMod val="60000"/>
              <a:lumOff val="40000"/>
            </a:schemeClr>
          </a:solidFill>
        </p:spPr>
        <p:txBody>
          <a:bodyPr wrap="square" rtlCol="0">
            <a:spAutoFit/>
          </a:bodyPr>
          <a:lstStyle/>
          <a:p>
            <a:r>
              <a:rPr lang="zh-TW" altLang="zh-TW" sz="1600" dirty="0"/>
              <a:t>保留</a:t>
            </a:r>
            <a:endParaRPr lang="zh-TW" altLang="en-US" sz="1600" dirty="0" smtClean="0"/>
          </a:p>
        </p:txBody>
      </p:sp>
      <p:sp>
        <p:nvSpPr>
          <p:cNvPr id="14" name="文字方塊 13"/>
          <p:cNvSpPr txBox="1"/>
          <p:nvPr/>
        </p:nvSpPr>
        <p:spPr>
          <a:xfrm>
            <a:off x="2459693" y="4641969"/>
            <a:ext cx="664508" cy="338554"/>
          </a:xfrm>
          <a:prstGeom prst="rect">
            <a:avLst/>
          </a:prstGeom>
          <a:solidFill>
            <a:schemeClr val="accent4">
              <a:lumMod val="60000"/>
              <a:lumOff val="40000"/>
            </a:schemeClr>
          </a:solidFill>
        </p:spPr>
        <p:txBody>
          <a:bodyPr wrap="square" rtlCol="0">
            <a:spAutoFit/>
          </a:bodyPr>
          <a:lstStyle/>
          <a:p>
            <a:r>
              <a:rPr lang="zh-TW" altLang="zh-TW" sz="1600" dirty="0"/>
              <a:t>查詢</a:t>
            </a:r>
            <a:endParaRPr lang="zh-TW" altLang="en-US" sz="1600" dirty="0" smtClean="0"/>
          </a:p>
        </p:txBody>
      </p:sp>
      <p:sp>
        <p:nvSpPr>
          <p:cNvPr id="15" name="文字方塊 14"/>
          <p:cNvSpPr txBox="1"/>
          <p:nvPr/>
        </p:nvSpPr>
        <p:spPr>
          <a:xfrm>
            <a:off x="4058771" y="4649463"/>
            <a:ext cx="1981200" cy="404814"/>
          </a:xfrm>
          <a:prstGeom prst="rect">
            <a:avLst/>
          </a:prstGeom>
          <a:solidFill>
            <a:schemeClr val="accent4">
              <a:lumMod val="60000"/>
              <a:lumOff val="40000"/>
            </a:schemeClr>
          </a:solidFill>
        </p:spPr>
        <p:txBody>
          <a:bodyPr wrap="square" rtlCol="0">
            <a:spAutoFit/>
          </a:bodyPr>
          <a:lstStyle/>
          <a:p>
            <a:r>
              <a:rPr lang="zh-TW" altLang="zh-TW" sz="2000" dirty="0"/>
              <a:t>衡量獨特的特徵</a:t>
            </a:r>
            <a:endParaRPr lang="zh-TW" altLang="en-US" sz="2000" dirty="0" smtClean="0"/>
          </a:p>
        </p:txBody>
      </p:sp>
      <p:sp>
        <p:nvSpPr>
          <p:cNvPr id="16" name="文字方塊 15"/>
          <p:cNvSpPr txBox="1"/>
          <p:nvPr/>
        </p:nvSpPr>
        <p:spPr>
          <a:xfrm>
            <a:off x="5728447" y="4283312"/>
            <a:ext cx="3287806" cy="400110"/>
          </a:xfrm>
          <a:prstGeom prst="rect">
            <a:avLst/>
          </a:prstGeom>
          <a:solidFill>
            <a:schemeClr val="accent4">
              <a:lumMod val="60000"/>
              <a:lumOff val="40000"/>
            </a:schemeClr>
          </a:solidFill>
        </p:spPr>
        <p:txBody>
          <a:bodyPr wrap="square" rtlCol="0">
            <a:spAutoFit/>
          </a:bodyPr>
          <a:lstStyle/>
          <a:p>
            <a:r>
              <a:rPr lang="zh-TW" altLang="zh-TW" sz="2000" dirty="0"/>
              <a:t>與移動和網絡營銷措施相同</a:t>
            </a:r>
            <a:endParaRPr lang="zh-TW" altLang="en-US" sz="2000" dirty="0" smtClean="0"/>
          </a:p>
        </p:txBody>
      </p:sp>
    </p:spTree>
    <p:extLst>
      <p:ext uri="{BB962C8B-B14F-4D97-AF65-F5344CB8AC3E}">
        <p14:creationId xmlns:p14="http://schemas.microsoft.com/office/powerpoint/2010/main" val="3008521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Social, Mobile, and Local </a:t>
            </a:r>
            <a:r>
              <a:rPr lang="en-US" sz="3200" dirty="0">
                <a:highlight>
                  <a:srgbClr val="FFFF00"/>
                </a:highlight>
              </a:rPr>
              <a:t>Marketing</a:t>
            </a:r>
            <a:r>
              <a:rPr lang="zh-TW" altLang="en-US" sz="3200" dirty="0">
                <a:highlight>
                  <a:srgbClr val="FFFF00"/>
                </a:highlight>
              </a:rPr>
              <a:t> 介紹社交、行動裝置和地方性市場</a:t>
            </a:r>
            <a:endParaRPr lang="en-US" dirty="0">
              <a:highlight>
                <a:srgbClr val="FFFF00"/>
              </a:highlight>
            </a:endParaRPr>
          </a:p>
        </p:txBody>
      </p:sp>
      <p:sp>
        <p:nvSpPr>
          <p:cNvPr id="3" name="Content Placeholder 2"/>
          <p:cNvSpPr>
            <a:spLocks noGrp="1"/>
          </p:cNvSpPr>
          <p:nvPr>
            <p:ph idx="1"/>
          </p:nvPr>
        </p:nvSpPr>
        <p:spPr/>
        <p:txBody>
          <a:bodyPr/>
          <a:lstStyle/>
          <a:p>
            <a:r>
              <a:rPr lang="en-US" dirty="0"/>
              <a:t>New marketing concepts</a:t>
            </a:r>
            <a:r>
              <a:rPr lang="zh-TW" altLang="en-US" dirty="0"/>
              <a:t> </a:t>
            </a:r>
            <a:r>
              <a:rPr lang="zh-TW" altLang="en-US" dirty="0">
                <a:highlight>
                  <a:srgbClr val="FFFF00"/>
                </a:highlight>
              </a:rPr>
              <a:t>新營銷概念</a:t>
            </a:r>
            <a:endParaRPr lang="en-US" dirty="0">
              <a:highlight>
                <a:srgbClr val="FFFF00"/>
              </a:highlight>
            </a:endParaRPr>
          </a:p>
          <a:p>
            <a:pPr lvl="1"/>
            <a:r>
              <a:rPr lang="en-US" dirty="0"/>
              <a:t>Conversations</a:t>
            </a:r>
            <a:r>
              <a:rPr lang="zh-TW" altLang="en-US" dirty="0"/>
              <a:t> </a:t>
            </a:r>
            <a:r>
              <a:rPr lang="zh-TW" altLang="en-US" dirty="0">
                <a:highlight>
                  <a:srgbClr val="FFFF00"/>
                </a:highlight>
              </a:rPr>
              <a:t>溝通、談話</a:t>
            </a:r>
            <a:endParaRPr lang="en-US" dirty="0">
              <a:highlight>
                <a:srgbClr val="FFFF00"/>
              </a:highlight>
            </a:endParaRPr>
          </a:p>
          <a:p>
            <a:pPr lvl="1"/>
            <a:r>
              <a:rPr lang="en-US" dirty="0" smtClean="0"/>
              <a:t>Engagement</a:t>
            </a:r>
            <a:r>
              <a:rPr lang="zh-TW" altLang="en-US" dirty="0" smtClean="0"/>
              <a:t> </a:t>
            </a:r>
            <a:r>
              <a:rPr lang="zh-TW" altLang="en-US" dirty="0" smtClean="0">
                <a:highlight>
                  <a:srgbClr val="FFFF00"/>
                </a:highlight>
              </a:rPr>
              <a:t>參與</a:t>
            </a:r>
            <a:endParaRPr lang="en-US" dirty="0" smtClean="0">
              <a:highlight>
                <a:srgbClr val="FFFF00"/>
              </a:highlight>
            </a:endParaRPr>
          </a:p>
          <a:p>
            <a:r>
              <a:rPr lang="en-US" dirty="0" smtClean="0"/>
              <a:t>Impact of smartphones and tablets</a:t>
            </a:r>
            <a:r>
              <a:rPr lang="zh-TW" altLang="en-US" dirty="0" smtClean="0"/>
              <a:t> </a:t>
            </a:r>
            <a:endParaRPr lang="en-US" altLang="zh-TW" dirty="0" smtClean="0"/>
          </a:p>
          <a:p>
            <a:pPr marL="0" indent="0">
              <a:buNone/>
            </a:pPr>
            <a:r>
              <a:rPr lang="zh-TW" altLang="en-US" dirty="0" smtClean="0">
                <a:highlight>
                  <a:srgbClr val="FFFF00"/>
                </a:highlight>
              </a:rPr>
              <a:t>智慧型</a:t>
            </a:r>
            <a:r>
              <a:rPr lang="zh-TW" altLang="en-US" dirty="0">
                <a:highlight>
                  <a:srgbClr val="FFFF00"/>
                </a:highlight>
              </a:rPr>
              <a:t>手機和平板電腦的影響力</a:t>
            </a:r>
            <a:endParaRPr lang="en-US" dirty="0">
              <a:highlight>
                <a:srgbClr val="FFFF00"/>
              </a:highlight>
            </a:endParaRPr>
          </a:p>
          <a:p>
            <a:r>
              <a:rPr lang="en-US" dirty="0"/>
              <a:t>Social-mobile-local nexus</a:t>
            </a:r>
          </a:p>
          <a:p>
            <a:pPr marL="0" indent="0">
              <a:buNone/>
            </a:pPr>
            <a:r>
              <a:rPr lang="zh-TW" altLang="en-US" dirty="0">
                <a:highlight>
                  <a:srgbClr val="FFFF00"/>
                </a:highlight>
              </a:rPr>
              <a:t>社交裝置地方性關係</a:t>
            </a:r>
            <a:endParaRPr lang="en-US" dirty="0">
              <a:highlight>
                <a:srgbClr val="FFFF00"/>
              </a:highlight>
            </a:endParaRPr>
          </a:p>
          <a:p>
            <a:pPr lvl="1"/>
            <a:r>
              <a:rPr lang="en-US" dirty="0"/>
              <a:t>Strong ties between consumer use of social networks, mobile devices, and local shopping</a:t>
            </a:r>
          </a:p>
          <a:p>
            <a:pPr marL="457200" lvl="1" indent="0">
              <a:buNone/>
            </a:pPr>
            <a:r>
              <a:rPr lang="zh-TW" altLang="en-US" dirty="0">
                <a:highlight>
                  <a:srgbClr val="FFFF00"/>
                </a:highlight>
              </a:rPr>
              <a:t>強力的把消費者的交友圈、行動裝置和地方性消費綁再一起。</a:t>
            </a:r>
            <a:endParaRPr lang="en-US" dirty="0">
              <a:highlight>
                <a:srgbClr val="FFFF00"/>
              </a:highlight>
            </a:endParaRPr>
          </a:p>
        </p:txBody>
      </p:sp>
    </p:spTree>
    <p:extLst>
      <p:ext uri="{BB962C8B-B14F-4D97-AF65-F5344CB8AC3E}">
        <p14:creationId xmlns:p14="http://schemas.microsoft.com/office/powerpoint/2010/main" val="979569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7.3: Online Marketing Platforms</a:t>
            </a:r>
            <a:br>
              <a:rPr lang="en-US" dirty="0"/>
            </a:br>
            <a:r>
              <a:rPr lang="zh-TW" altLang="en-US" dirty="0">
                <a:highlight>
                  <a:srgbClr val="FFFF00"/>
                </a:highlight>
              </a:rPr>
              <a:t>線上營銷平台</a:t>
            </a:r>
            <a:endParaRPr lang="en-US" dirty="0">
              <a:highlight>
                <a:srgbClr val="FFFF00"/>
              </a:highlight>
            </a:endParaRPr>
          </a:p>
        </p:txBody>
      </p:sp>
      <p:sp>
        <p:nvSpPr>
          <p:cNvPr id="6" name="Text Placeholder 5"/>
          <p:cNvSpPr>
            <a:spLocks noGrp="1"/>
          </p:cNvSpPr>
          <p:nvPr>
            <p:ph type="body" sz="quarter" idx="13"/>
          </p:nvPr>
        </p:nvSpPr>
        <p:spPr/>
        <p:txBody>
          <a:bodyPr/>
          <a:lstStyle/>
          <a:p>
            <a:endParaRPr lang="en-US" dirty="0"/>
          </a:p>
        </p:txBody>
      </p:sp>
      <p:pic>
        <p:nvPicPr>
          <p:cNvPr id="8" name="Picture 7" descr="Figure 7.3 illustrates the relative sizes of the online marketing platforms."/>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3400" y="1600200"/>
            <a:ext cx="7878189" cy="3885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字方塊 2">
            <a:extLst>
              <a:ext uri="{FF2B5EF4-FFF2-40B4-BE49-F238E27FC236}">
                <a16:creationId xmlns="" xmlns:a16="http://schemas.microsoft.com/office/drawing/2014/main" id="{8A9B561B-BFB7-45EE-AEC1-6BEC362F84D0}"/>
              </a:ext>
            </a:extLst>
          </p:cNvPr>
          <p:cNvSpPr txBox="1"/>
          <p:nvPr/>
        </p:nvSpPr>
        <p:spPr>
          <a:xfrm>
            <a:off x="5937329" y="1322457"/>
            <a:ext cx="2749471" cy="707886"/>
          </a:xfrm>
          <a:prstGeom prst="rect">
            <a:avLst/>
          </a:prstGeom>
          <a:noFill/>
        </p:spPr>
        <p:txBody>
          <a:bodyPr wrap="none" rtlCol="0">
            <a:spAutoFit/>
          </a:bodyPr>
          <a:lstStyle/>
          <a:p>
            <a:r>
              <a:rPr lang="zh-TW" altLang="en-US" sz="2000" dirty="0">
                <a:highlight>
                  <a:srgbClr val="FFFF00"/>
                </a:highlight>
              </a:rPr>
              <a:t>基於地方性的裝置定位</a:t>
            </a:r>
            <a:endParaRPr lang="en-US" altLang="zh-TW" sz="2000" dirty="0">
              <a:highlight>
                <a:srgbClr val="FFFF00"/>
              </a:highlight>
            </a:endParaRPr>
          </a:p>
          <a:p>
            <a:r>
              <a:rPr lang="en-US" altLang="zh-TW" sz="2000" dirty="0">
                <a:highlight>
                  <a:srgbClr val="FFFF00"/>
                </a:highlight>
              </a:rPr>
              <a:t>128</a:t>
            </a:r>
            <a:r>
              <a:rPr lang="zh-TW" altLang="en-US" sz="2000" dirty="0">
                <a:highlight>
                  <a:srgbClr val="FFFF00"/>
                </a:highlight>
              </a:rPr>
              <a:t>億</a:t>
            </a:r>
          </a:p>
        </p:txBody>
      </p:sp>
      <p:sp>
        <p:nvSpPr>
          <p:cNvPr id="4" name="文字方塊 3">
            <a:extLst>
              <a:ext uri="{FF2B5EF4-FFF2-40B4-BE49-F238E27FC236}">
                <a16:creationId xmlns="" xmlns:a16="http://schemas.microsoft.com/office/drawing/2014/main" id="{5C0B5905-6957-415F-A994-5C9B16307925}"/>
              </a:ext>
            </a:extLst>
          </p:cNvPr>
          <p:cNvSpPr txBox="1"/>
          <p:nvPr/>
        </p:nvSpPr>
        <p:spPr>
          <a:xfrm>
            <a:off x="2755903" y="1577009"/>
            <a:ext cx="1452642" cy="400110"/>
          </a:xfrm>
          <a:prstGeom prst="rect">
            <a:avLst/>
          </a:prstGeom>
          <a:noFill/>
        </p:spPr>
        <p:txBody>
          <a:bodyPr wrap="none" rtlCol="0">
            <a:spAutoFit/>
          </a:bodyPr>
          <a:lstStyle/>
          <a:p>
            <a:r>
              <a:rPr lang="zh-TW" altLang="en-US" sz="2000" dirty="0">
                <a:highlight>
                  <a:srgbClr val="FFFF00"/>
                </a:highlight>
              </a:rPr>
              <a:t>社交 </a:t>
            </a:r>
            <a:r>
              <a:rPr lang="en-US" altLang="zh-TW" sz="2000" dirty="0">
                <a:highlight>
                  <a:srgbClr val="FFFF00"/>
                </a:highlight>
              </a:rPr>
              <a:t>154</a:t>
            </a:r>
            <a:r>
              <a:rPr lang="zh-TW" altLang="en-US" sz="2000" dirty="0">
                <a:highlight>
                  <a:srgbClr val="FFFF00"/>
                </a:highlight>
              </a:rPr>
              <a:t>億</a:t>
            </a:r>
          </a:p>
        </p:txBody>
      </p:sp>
      <p:sp>
        <p:nvSpPr>
          <p:cNvPr id="5" name="文字方塊 4">
            <a:extLst>
              <a:ext uri="{FF2B5EF4-FFF2-40B4-BE49-F238E27FC236}">
                <a16:creationId xmlns="" xmlns:a16="http://schemas.microsoft.com/office/drawing/2014/main" id="{1F7F6022-591E-40B9-9F95-539B3B932623}"/>
              </a:ext>
            </a:extLst>
          </p:cNvPr>
          <p:cNvSpPr txBox="1"/>
          <p:nvPr/>
        </p:nvSpPr>
        <p:spPr>
          <a:xfrm>
            <a:off x="2057400" y="3886200"/>
            <a:ext cx="1965603" cy="400110"/>
          </a:xfrm>
          <a:prstGeom prst="rect">
            <a:avLst/>
          </a:prstGeom>
          <a:noFill/>
        </p:spPr>
        <p:txBody>
          <a:bodyPr wrap="none" rtlCol="0">
            <a:spAutoFit/>
          </a:bodyPr>
          <a:lstStyle/>
          <a:p>
            <a:r>
              <a:rPr lang="zh-TW" altLang="en-US" sz="2000" dirty="0">
                <a:highlight>
                  <a:srgbClr val="FFFF00"/>
                </a:highlight>
              </a:rPr>
              <a:t>行動裝置 </a:t>
            </a:r>
            <a:r>
              <a:rPr lang="en-US" altLang="zh-TW" sz="2000" dirty="0">
                <a:highlight>
                  <a:srgbClr val="FFFF00"/>
                </a:highlight>
              </a:rPr>
              <a:t>460</a:t>
            </a:r>
            <a:r>
              <a:rPr lang="zh-TW" altLang="en-US" sz="2000" dirty="0">
                <a:highlight>
                  <a:srgbClr val="FFFF00"/>
                </a:highlight>
              </a:rPr>
              <a:t>億</a:t>
            </a:r>
          </a:p>
        </p:txBody>
      </p:sp>
      <p:sp>
        <p:nvSpPr>
          <p:cNvPr id="7" name="文字方塊 6">
            <a:extLst>
              <a:ext uri="{FF2B5EF4-FFF2-40B4-BE49-F238E27FC236}">
                <a16:creationId xmlns="" xmlns:a16="http://schemas.microsoft.com/office/drawing/2014/main" id="{3A80E921-9945-445C-8B8F-78447C7B3E7E}"/>
              </a:ext>
            </a:extLst>
          </p:cNvPr>
          <p:cNvSpPr txBox="1"/>
          <p:nvPr/>
        </p:nvSpPr>
        <p:spPr>
          <a:xfrm>
            <a:off x="7312064" y="3284125"/>
            <a:ext cx="1452642" cy="400110"/>
          </a:xfrm>
          <a:prstGeom prst="rect">
            <a:avLst/>
          </a:prstGeom>
          <a:noFill/>
        </p:spPr>
        <p:txBody>
          <a:bodyPr wrap="none" rtlCol="0">
            <a:spAutoFit/>
          </a:bodyPr>
          <a:lstStyle/>
          <a:p>
            <a:r>
              <a:rPr lang="zh-TW" altLang="en-US" sz="2000" dirty="0">
                <a:highlight>
                  <a:srgbClr val="FFFF00"/>
                </a:highlight>
              </a:rPr>
              <a:t>地點 </a:t>
            </a:r>
            <a:r>
              <a:rPr lang="en-US" altLang="zh-TW" sz="2000" dirty="0">
                <a:highlight>
                  <a:srgbClr val="FFFF00"/>
                </a:highlight>
              </a:rPr>
              <a:t>450</a:t>
            </a:r>
            <a:r>
              <a:rPr lang="zh-TW" altLang="en-US" sz="2000" dirty="0">
                <a:highlight>
                  <a:srgbClr val="FFFF00"/>
                </a:highlight>
              </a:rPr>
              <a:t>億</a:t>
            </a:r>
          </a:p>
        </p:txBody>
      </p:sp>
      <p:sp>
        <p:nvSpPr>
          <p:cNvPr id="9" name="文字方塊 8">
            <a:extLst>
              <a:ext uri="{FF2B5EF4-FFF2-40B4-BE49-F238E27FC236}">
                <a16:creationId xmlns="" xmlns:a16="http://schemas.microsoft.com/office/drawing/2014/main" id="{E39F7D45-CA06-4453-9508-F906B176DC16}"/>
              </a:ext>
            </a:extLst>
          </p:cNvPr>
          <p:cNvSpPr txBox="1"/>
          <p:nvPr/>
        </p:nvSpPr>
        <p:spPr>
          <a:xfrm>
            <a:off x="6096000" y="4419600"/>
            <a:ext cx="1210588" cy="400110"/>
          </a:xfrm>
          <a:prstGeom prst="rect">
            <a:avLst/>
          </a:prstGeom>
          <a:noFill/>
        </p:spPr>
        <p:txBody>
          <a:bodyPr wrap="none" rtlCol="0">
            <a:spAutoFit/>
          </a:bodyPr>
          <a:lstStyle/>
          <a:p>
            <a:r>
              <a:rPr lang="zh-TW" altLang="en-US" sz="2000" dirty="0">
                <a:highlight>
                  <a:srgbClr val="FFFF00"/>
                </a:highlight>
              </a:rPr>
              <a:t>線上營銷</a:t>
            </a:r>
          </a:p>
        </p:txBody>
      </p:sp>
    </p:spTree>
    <p:extLst>
      <p:ext uri="{BB962C8B-B14F-4D97-AF65-F5344CB8AC3E}">
        <p14:creationId xmlns:p14="http://schemas.microsoft.com/office/powerpoint/2010/main" val="1985664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Social Marketing</a:t>
            </a:r>
            <a:r>
              <a:rPr lang="zh-TW" altLang="en-US" dirty="0"/>
              <a:t> </a:t>
            </a:r>
            <a:r>
              <a:rPr lang="zh-TW" altLang="en-US" dirty="0">
                <a:highlight>
                  <a:srgbClr val="FFFF00"/>
                </a:highlight>
              </a:rPr>
              <a:t>社交營銷</a:t>
            </a:r>
            <a:endParaRPr lang="en-US" dirty="0">
              <a:highlight>
                <a:srgbClr val="FFFF00"/>
              </a:highlight>
            </a:endParaRPr>
          </a:p>
        </p:txBody>
      </p:sp>
      <p:sp>
        <p:nvSpPr>
          <p:cNvPr id="3" name="Content Placeholder 2"/>
          <p:cNvSpPr>
            <a:spLocks noGrp="1"/>
          </p:cNvSpPr>
          <p:nvPr>
            <p:ph idx="1"/>
          </p:nvPr>
        </p:nvSpPr>
        <p:spPr/>
        <p:txBody>
          <a:bodyPr/>
          <a:lstStyle/>
          <a:p>
            <a:r>
              <a:rPr lang="en-US" dirty="0"/>
              <a:t>Traditional online marketing goals</a:t>
            </a:r>
          </a:p>
          <a:p>
            <a:pPr marL="0" indent="0">
              <a:buNone/>
            </a:pPr>
            <a:r>
              <a:rPr lang="zh-TW" altLang="en-US" dirty="0">
                <a:highlight>
                  <a:srgbClr val="FFFF00"/>
                </a:highlight>
              </a:rPr>
              <a:t>傳統線上營銷目標</a:t>
            </a:r>
            <a:endParaRPr lang="en-US" dirty="0">
              <a:highlight>
                <a:srgbClr val="FFFF00"/>
              </a:highlight>
            </a:endParaRPr>
          </a:p>
          <a:p>
            <a:pPr lvl="1"/>
            <a:r>
              <a:rPr lang="en-US" dirty="0"/>
              <a:t>Deliver business message to the most consumers</a:t>
            </a:r>
          </a:p>
          <a:p>
            <a:pPr marL="457200" lvl="1" indent="0">
              <a:buNone/>
            </a:pPr>
            <a:r>
              <a:rPr lang="zh-TW" altLang="en-US" dirty="0">
                <a:highlight>
                  <a:srgbClr val="FFFF00"/>
                </a:highlight>
              </a:rPr>
              <a:t>交付商業訊息給大部份消費者</a:t>
            </a:r>
            <a:endParaRPr lang="en-US" dirty="0">
              <a:highlight>
                <a:srgbClr val="FFFF00"/>
              </a:highlight>
            </a:endParaRPr>
          </a:p>
          <a:p>
            <a:r>
              <a:rPr lang="en-US" dirty="0"/>
              <a:t>Social marketing goals</a:t>
            </a:r>
          </a:p>
          <a:p>
            <a:pPr marL="0" indent="0">
              <a:buNone/>
            </a:pPr>
            <a:r>
              <a:rPr lang="zh-TW" altLang="en-US" dirty="0">
                <a:highlight>
                  <a:srgbClr val="FFFF00"/>
                </a:highlight>
              </a:rPr>
              <a:t>社交營銷目標</a:t>
            </a:r>
            <a:endParaRPr lang="en-US" dirty="0">
              <a:highlight>
                <a:srgbClr val="FFFF00"/>
              </a:highlight>
            </a:endParaRPr>
          </a:p>
          <a:p>
            <a:pPr lvl="1"/>
            <a:r>
              <a:rPr lang="en-US" dirty="0"/>
              <a:t>Encourage consumers to become fans and engage and enter conversations</a:t>
            </a:r>
          </a:p>
          <a:p>
            <a:pPr marL="457200" lvl="1" indent="0">
              <a:buNone/>
            </a:pPr>
            <a:r>
              <a:rPr lang="zh-TW" altLang="en-US" dirty="0">
                <a:highlight>
                  <a:srgbClr val="FFFF00"/>
                </a:highlight>
              </a:rPr>
              <a:t>鼓勵消費者成為粉絲和保證與消費者進行對話</a:t>
            </a:r>
            <a:endParaRPr lang="en-US" dirty="0">
              <a:highlight>
                <a:srgbClr val="FFFF00"/>
              </a:highlight>
            </a:endParaRPr>
          </a:p>
          <a:p>
            <a:pPr lvl="1"/>
            <a:r>
              <a:rPr lang="en-US" dirty="0"/>
              <a:t>Strengthen brand by increasing share of online conversation</a:t>
            </a:r>
          </a:p>
          <a:p>
            <a:pPr marL="457200" lvl="1" indent="0">
              <a:buNone/>
            </a:pPr>
            <a:r>
              <a:rPr lang="zh-TW" altLang="en-US" dirty="0">
                <a:highlight>
                  <a:srgbClr val="FFFF00"/>
                </a:highlight>
              </a:rPr>
              <a:t>藉由增加線上交際的分享鞏固品牌價值</a:t>
            </a:r>
            <a:endParaRPr lang="en-US" dirty="0">
              <a:highlight>
                <a:srgbClr val="FFFF00"/>
              </a:highlight>
            </a:endParaRPr>
          </a:p>
        </p:txBody>
      </p:sp>
    </p:spTree>
    <p:extLst>
      <p:ext uri="{BB962C8B-B14F-4D97-AF65-F5344CB8AC3E}">
        <p14:creationId xmlns:p14="http://schemas.microsoft.com/office/powerpoint/2010/main" val="1989649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Social Marketing Players</a:t>
            </a:r>
            <a:r>
              <a:rPr lang="zh-TW" altLang="en-US" dirty="0"/>
              <a:t> </a:t>
            </a:r>
            <a:r>
              <a:rPr lang="zh-TW" altLang="en-US" dirty="0">
                <a:highlight>
                  <a:srgbClr val="FFFF00"/>
                </a:highlight>
              </a:rPr>
              <a:t>社交營銷者</a:t>
            </a:r>
            <a:endParaRPr lang="en-US" dirty="0">
              <a:highlight>
                <a:srgbClr val="FFFF00"/>
              </a:highlight>
            </a:endParaRPr>
          </a:p>
        </p:txBody>
      </p:sp>
      <p:sp>
        <p:nvSpPr>
          <p:cNvPr id="3" name="Content Placeholder 2"/>
          <p:cNvSpPr>
            <a:spLocks noGrp="1"/>
          </p:cNvSpPr>
          <p:nvPr>
            <p:ph idx="1"/>
          </p:nvPr>
        </p:nvSpPr>
        <p:spPr/>
        <p:txBody>
          <a:bodyPr/>
          <a:lstStyle/>
          <a:p>
            <a:r>
              <a:rPr lang="en-US" dirty="0"/>
              <a:t>The most popular sites account for over 90% of all social network visits</a:t>
            </a:r>
          </a:p>
          <a:p>
            <a:pPr marL="0" indent="0">
              <a:buNone/>
            </a:pPr>
            <a:r>
              <a:rPr lang="zh-TW" altLang="en-US" dirty="0">
                <a:highlight>
                  <a:srgbClr val="FFFF00"/>
                </a:highlight>
              </a:rPr>
              <a:t>最受歡迎的平台計算超過全部社交網瀏覽數的九成</a:t>
            </a:r>
            <a:r>
              <a:rPr lang="zh-TW" altLang="en-US" dirty="0"/>
              <a:t> </a:t>
            </a:r>
            <a:endParaRPr lang="en-US" dirty="0"/>
          </a:p>
          <a:p>
            <a:pPr lvl="1"/>
            <a:r>
              <a:rPr lang="en-US" dirty="0"/>
              <a:t>Facebook, Google+, Twitter, LinkedIn, Pinterest, Instagram, Tumblr</a:t>
            </a:r>
            <a:r>
              <a:rPr lang="zh-TW" altLang="en-US" dirty="0"/>
              <a:t> </a:t>
            </a:r>
            <a:r>
              <a:rPr lang="zh-TW" altLang="en-US" dirty="0">
                <a:highlight>
                  <a:srgbClr val="FFFF00"/>
                </a:highlight>
              </a:rPr>
              <a:t>好多好多平台</a:t>
            </a:r>
            <a:endParaRPr lang="en-US" dirty="0">
              <a:highlight>
                <a:srgbClr val="FFFF00"/>
              </a:highlight>
            </a:endParaRPr>
          </a:p>
          <a:p>
            <a:pPr lvl="1"/>
            <a:r>
              <a:rPr lang="en-US" dirty="0"/>
              <a:t>Unique visitors vs. engagement</a:t>
            </a:r>
            <a:r>
              <a:rPr lang="zh-TW" altLang="en-US" dirty="0"/>
              <a:t> </a:t>
            </a:r>
            <a:r>
              <a:rPr lang="zh-TW" altLang="en-US" dirty="0">
                <a:highlight>
                  <a:srgbClr val="FFFF00"/>
                </a:highlight>
              </a:rPr>
              <a:t>獨家遊客 </a:t>
            </a:r>
            <a:r>
              <a:rPr lang="en-US" altLang="zh-TW" dirty="0">
                <a:highlight>
                  <a:srgbClr val="FFFF00"/>
                </a:highlight>
              </a:rPr>
              <a:t>vs. </a:t>
            </a:r>
            <a:r>
              <a:rPr lang="zh-TW" altLang="en-US" dirty="0">
                <a:highlight>
                  <a:srgbClr val="FFFF00"/>
                </a:highlight>
              </a:rPr>
              <a:t>約束</a:t>
            </a:r>
            <a:endParaRPr lang="en-US" dirty="0">
              <a:highlight>
                <a:srgbClr val="FFFF00"/>
              </a:highlight>
            </a:endParaRPr>
          </a:p>
          <a:p>
            <a:pPr lvl="2"/>
            <a:r>
              <a:rPr lang="en-US" dirty="0"/>
              <a:t>Engagement measures the amount and intensity of user involvement</a:t>
            </a:r>
          </a:p>
          <a:p>
            <a:pPr marL="914400" lvl="2" indent="0">
              <a:buNone/>
            </a:pPr>
            <a:r>
              <a:rPr lang="en-US" altLang="zh-TW" dirty="0" smtClean="0">
                <a:highlight>
                  <a:srgbClr val="FFFF00"/>
                </a:highlight>
              </a:rPr>
              <a:t>(</a:t>
            </a:r>
            <a:r>
              <a:rPr lang="zh-TW" altLang="en-US" dirty="0">
                <a:highlight>
                  <a:srgbClr val="FFFF00"/>
                </a:highlight>
              </a:rPr>
              <a:t>參與度量</a:t>
            </a:r>
            <a:r>
              <a:rPr lang="en-US" altLang="zh-TW" dirty="0" smtClean="0">
                <a:highlight>
                  <a:srgbClr val="FFFF00"/>
                </a:highlight>
              </a:rPr>
              <a:t>)</a:t>
            </a:r>
            <a:r>
              <a:rPr lang="zh-TW" altLang="en-US" dirty="0" smtClean="0">
                <a:highlight>
                  <a:srgbClr val="FFFF00"/>
                </a:highlight>
              </a:rPr>
              <a:t>使用者</a:t>
            </a:r>
            <a:r>
              <a:rPr lang="zh-TW" altLang="en-US" dirty="0">
                <a:highlight>
                  <a:srgbClr val="FFFF00"/>
                </a:highlight>
              </a:rPr>
              <a:t>參與數和參與度</a:t>
            </a:r>
            <a:endParaRPr lang="en-US" dirty="0">
              <a:highlight>
                <a:srgbClr val="FFFF00"/>
              </a:highlight>
            </a:endParaRPr>
          </a:p>
          <a:p>
            <a:pPr lvl="2"/>
            <a:r>
              <a:rPr lang="en-US" dirty="0"/>
              <a:t>Facebook dominates in both measures</a:t>
            </a:r>
          </a:p>
          <a:p>
            <a:pPr marL="914400" lvl="2" indent="0">
              <a:buNone/>
            </a:pPr>
            <a:r>
              <a:rPr lang="en-US" altLang="zh-TW" dirty="0">
                <a:highlight>
                  <a:srgbClr val="FFFF00"/>
                </a:highlight>
              </a:rPr>
              <a:t>Facebook</a:t>
            </a:r>
            <a:r>
              <a:rPr lang="zh-TW" altLang="en-US" dirty="0">
                <a:highlight>
                  <a:srgbClr val="FFFF00"/>
                </a:highlight>
              </a:rPr>
              <a:t>支配於兩者衡量標準之間</a:t>
            </a:r>
            <a:endParaRPr lang="en-US" dirty="0">
              <a:highlight>
                <a:srgbClr val="FFFF00"/>
              </a:highlight>
            </a:endParaRPr>
          </a:p>
          <a:p>
            <a:pPr lvl="1"/>
            <a:r>
              <a:rPr lang="en-US" dirty="0"/>
              <a:t>Dark social – sharing outside of major social networks (e-mail, IM, texts, etc.)</a:t>
            </a:r>
          </a:p>
          <a:p>
            <a:pPr marL="457200" lvl="1" indent="0">
              <a:buNone/>
            </a:pPr>
            <a:r>
              <a:rPr lang="zh-TW" altLang="en-US" dirty="0">
                <a:highlight>
                  <a:srgbClr val="FFFF00"/>
                </a:highlight>
              </a:rPr>
              <a:t>隱密社交 </a:t>
            </a:r>
            <a:r>
              <a:rPr lang="en-US" altLang="zh-TW" dirty="0">
                <a:highlight>
                  <a:srgbClr val="FFFF00"/>
                </a:highlight>
              </a:rPr>
              <a:t>–</a:t>
            </a:r>
            <a:r>
              <a:rPr lang="zh-TW" altLang="en-US" dirty="0">
                <a:highlight>
                  <a:srgbClr val="FFFF00"/>
                </a:highlight>
              </a:rPr>
              <a:t> 分享給外面主要的社交網路</a:t>
            </a:r>
            <a:endParaRPr lang="en-US" dirty="0">
              <a:highlight>
                <a:srgbClr val="FFFF00"/>
              </a:highlight>
            </a:endParaRPr>
          </a:p>
        </p:txBody>
      </p:sp>
    </p:spTree>
    <p:extLst>
      <p:ext uri="{BB962C8B-B14F-4D97-AF65-F5344CB8AC3E}">
        <p14:creationId xmlns:p14="http://schemas.microsoft.com/office/powerpoint/2010/main" val="36250085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7.4: Engagement at Top Social Networks</a:t>
            </a:r>
            <a:r>
              <a:rPr lang="zh-TW" altLang="en-US" dirty="0"/>
              <a:t> </a:t>
            </a:r>
            <a:r>
              <a:rPr lang="zh-TW" altLang="en-US" dirty="0">
                <a:highlight>
                  <a:srgbClr val="FFFF00"/>
                </a:highlight>
              </a:rPr>
              <a:t>社交網頂部</a:t>
            </a:r>
            <a:r>
              <a:rPr lang="zh-TW" altLang="en-US" dirty="0" smtClean="0">
                <a:highlight>
                  <a:srgbClr val="FFFF00"/>
                </a:highlight>
              </a:rPr>
              <a:t>的</a:t>
            </a:r>
            <a:r>
              <a:rPr lang="zh-TW" altLang="en-US" dirty="0" smtClean="0">
                <a:highlight>
                  <a:srgbClr val="FFFF00"/>
                </a:highlight>
              </a:rPr>
              <a:t>參與</a:t>
            </a:r>
            <a:endParaRPr lang="en-US" dirty="0">
              <a:highlight>
                <a:srgbClr val="FFFF00"/>
              </a:highlight>
            </a:endParaRPr>
          </a:p>
        </p:txBody>
      </p:sp>
      <p:sp>
        <p:nvSpPr>
          <p:cNvPr id="6" name="Text Placeholder 5"/>
          <p:cNvSpPr>
            <a:spLocks noGrp="1"/>
          </p:cNvSpPr>
          <p:nvPr>
            <p:ph type="body" sz="quarter" idx="13"/>
          </p:nvPr>
        </p:nvSpPr>
        <p:spPr/>
        <p:txBody>
          <a:bodyPr/>
          <a:lstStyle/>
          <a:p>
            <a:endParaRPr lang="en-US" dirty="0"/>
          </a:p>
        </p:txBody>
      </p:sp>
      <p:pic>
        <p:nvPicPr>
          <p:cNvPr id="8" name="Picture 7" descr="Figure 7.4 illustrates the number of minutes per month visitors spend at variou ssocial network sites."/>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295400" y="1600200"/>
            <a:ext cx="6230979" cy="4521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字方塊 2">
            <a:extLst>
              <a:ext uri="{FF2B5EF4-FFF2-40B4-BE49-F238E27FC236}">
                <a16:creationId xmlns="" xmlns:a16="http://schemas.microsoft.com/office/drawing/2014/main" id="{41C1AA50-BFB2-4311-9307-8BEE4A3F5F8E}"/>
              </a:ext>
            </a:extLst>
          </p:cNvPr>
          <p:cNvSpPr txBox="1"/>
          <p:nvPr/>
        </p:nvSpPr>
        <p:spPr>
          <a:xfrm>
            <a:off x="1644280" y="1247745"/>
            <a:ext cx="5997155" cy="400110"/>
          </a:xfrm>
          <a:prstGeom prst="rect">
            <a:avLst/>
          </a:prstGeom>
          <a:noFill/>
        </p:spPr>
        <p:txBody>
          <a:bodyPr wrap="none" rtlCol="0">
            <a:spAutoFit/>
          </a:bodyPr>
          <a:lstStyle/>
          <a:p>
            <a:r>
              <a:rPr lang="zh-TW" altLang="en-US" sz="2000" dirty="0">
                <a:highlight>
                  <a:srgbClr val="FFFF00"/>
                </a:highlight>
              </a:rPr>
              <a:t>社交網路平台的每個瀏覽者的平均分鐘數</a:t>
            </a:r>
            <a:r>
              <a:rPr lang="en-US" altLang="zh-TW" sz="2000" dirty="0">
                <a:highlight>
                  <a:srgbClr val="FFFF00"/>
                </a:highlight>
              </a:rPr>
              <a:t>(</a:t>
            </a:r>
            <a:r>
              <a:rPr lang="zh-TW" altLang="en-US" sz="2000" dirty="0">
                <a:highlight>
                  <a:srgbClr val="FFFF00"/>
                </a:highlight>
              </a:rPr>
              <a:t>月為單位</a:t>
            </a:r>
            <a:r>
              <a:rPr lang="en-US" altLang="zh-TW" sz="2000" dirty="0">
                <a:highlight>
                  <a:srgbClr val="FFFF00"/>
                </a:highlight>
              </a:rPr>
              <a:t>)</a:t>
            </a:r>
            <a:endParaRPr lang="zh-TW" altLang="en-US" sz="2000" dirty="0">
              <a:highlight>
                <a:srgbClr val="FFFF00"/>
              </a:highlight>
            </a:endParaRPr>
          </a:p>
        </p:txBody>
      </p:sp>
    </p:spTree>
    <p:extLst>
      <p:ext uri="{BB962C8B-B14F-4D97-AF65-F5344CB8AC3E}">
        <p14:creationId xmlns:p14="http://schemas.microsoft.com/office/powerpoint/2010/main" val="174780401"/>
      </p:ext>
    </p:extLst>
  </p:cSld>
  <p:clrMapOvr>
    <a:masterClrMapping/>
  </p:clrMapOvr>
  <p:timing>
    <p:tnLst>
      <p:par>
        <p:cTn id="1" dur="indefinite" restart="never" nodeType="tmRoot"/>
      </p:par>
    </p:tnLst>
  </p:timing>
</p:sld>
</file>

<file path=ppt/theme/theme1.xml><?xml version="1.0" encoding="utf-8"?>
<a:theme xmlns:a="http://schemas.openxmlformats.org/drawingml/2006/main" name="ECOM13">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extLst>
    <a:ext uri="{05A4C25C-085E-4340-85A3-A5531E510DB2}">
      <thm15:themeFamily xmlns:thm15="http://schemas.microsoft.com/office/thememl/2012/main" name="ECOM13" id="{25CE3116-FFC6-4A31-99B0-7AD0D1D8E5D7}" vid="{94DCE581-A9C9-45AD-ADB8-8E4A781943C0}"/>
    </a:ext>
  </a:ext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ECOM13</Template>
  <TotalTime>3286</TotalTime>
  <Words>4068</Words>
  <Application>Microsoft Office PowerPoint</Application>
  <PresentationFormat>如螢幕大小 (4:3)</PresentationFormat>
  <Paragraphs>565</Paragraphs>
  <Slides>46</Slides>
  <Notes>12</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46</vt:i4>
      </vt:variant>
    </vt:vector>
  </HeadingPairs>
  <TitlesOfParts>
    <vt:vector size="53" baseType="lpstr">
      <vt:lpstr>MS PGothic</vt:lpstr>
      <vt:lpstr>微軟正黑體</vt:lpstr>
      <vt:lpstr>Arial</vt:lpstr>
      <vt:lpstr>Times New Roman</vt:lpstr>
      <vt:lpstr>Verdana</vt:lpstr>
      <vt:lpstr>Wingdings</vt:lpstr>
      <vt:lpstr>ECOM13</vt:lpstr>
      <vt:lpstr>E-commerce 2017  business. technology. society. 13th edition</vt:lpstr>
      <vt:lpstr>E-commerce 2017   business. technology. society.</vt:lpstr>
      <vt:lpstr>Learning Objectives 學習目的</vt:lpstr>
      <vt:lpstr>Facebook: Putting Social Marketing to Work 社交營銷進入Facebook</vt:lpstr>
      <vt:lpstr>Introduction to Social, Mobile, and Local Marketing 介紹社交、行動裝置和地方性市場</vt:lpstr>
      <vt:lpstr>Figure 7.3: Online Marketing Platforms 線上營銷平台</vt:lpstr>
      <vt:lpstr>Social Marketing 社交營銷</vt:lpstr>
      <vt:lpstr>Social Marketing Players 社交營銷者</vt:lpstr>
      <vt:lpstr>Figure 7.4: Engagement at Top Social Networks 社交網頂部的參與</vt:lpstr>
      <vt:lpstr>Figure 7.5: The Social Marketing Process 社交的營銷程序</vt:lpstr>
      <vt:lpstr>Facebook Marketing 臉書營銷   </vt:lpstr>
      <vt:lpstr>Facebook Marketing Tools 臉書營銷工具</vt:lpstr>
      <vt:lpstr>Typical Facebook Marketing Campaign 典型的臉書營銷活動</vt:lpstr>
      <vt:lpstr>Measuring Facebook Marketing Results 測量臉書的營銷結果</vt:lpstr>
      <vt:lpstr>Insight on Technology: Optimizing Social Marketing with Simply Measured 技術洞察：用簡單測量優化社會營銷</vt:lpstr>
      <vt:lpstr>Twitter Marketing 推特營銷</vt:lpstr>
      <vt:lpstr>Twitter Marketing Tools 推特營銷工具</vt:lpstr>
      <vt:lpstr>Typical Twitter Marketing Campaign 典型推特營銷活動</vt:lpstr>
      <vt:lpstr>Measuring Twitter Marketing Results 測量推特的營銷結果</vt:lpstr>
      <vt:lpstr>Pinterest Marketing 繽趣營銷</vt:lpstr>
      <vt:lpstr>Pinterest Marketing Tools 繽趣營銷工具 </vt:lpstr>
      <vt:lpstr>Typical Pinterest Marketing Campaign 典型的繽趣營銷活動</vt:lpstr>
      <vt:lpstr>Marketing on Other Social Networks</vt:lpstr>
      <vt:lpstr>The Downside of Social Marketing</vt:lpstr>
      <vt:lpstr>Insight on Society: Marketing to Children of the Web in the Age of Social Networks</vt:lpstr>
      <vt:lpstr>Mobile Marketing</vt:lpstr>
      <vt:lpstr>Figure 7.6: The Growth of M-Commerce</vt:lpstr>
      <vt:lpstr>How People Actually Use Mobile Devices</vt:lpstr>
      <vt:lpstr>Figure 7.7: How People Use Their Mobile Devices to Shop</vt:lpstr>
      <vt:lpstr>In-App Experiences and Ads</vt:lpstr>
      <vt:lpstr>How the Multi-Screen Environment Changes the Marketing Funnel</vt:lpstr>
      <vt:lpstr>Mobile Marketing Features</vt:lpstr>
      <vt:lpstr>Figure 7.10: The Top U.S. Mobile Marketing Firms by U.S. Revenue</vt:lpstr>
      <vt:lpstr>Mobile Marketing Tools: Ad Formats</vt:lpstr>
      <vt:lpstr>Figure 7.11: Mobile Ad Spending by Format</vt:lpstr>
      <vt:lpstr>Insight on Business: Mobile Marketing: Ford Goes 3-D</vt:lpstr>
      <vt:lpstr>Mobile Marketing Campaigns</vt:lpstr>
      <vt:lpstr>Figure 7.12: Measuring the Effectiveness of a Mobile Marketing Campaign</vt:lpstr>
      <vt:lpstr>Local and Location-Based Marketing</vt:lpstr>
      <vt:lpstr>The Growth of Local and Location-Based Mobile Marketing</vt:lpstr>
      <vt:lpstr>Figure 7.13: Local, Mobile, and Location-Based Mobile Marketing</vt:lpstr>
      <vt:lpstr>Location-Based Marketing Platforms</vt:lpstr>
      <vt:lpstr>Location-Based Mobile Marketing Technologies</vt:lpstr>
      <vt:lpstr>Why Is Local Mobile Attractive to Marketers?</vt:lpstr>
      <vt:lpstr>Location-Based Marketing Tools</vt:lpstr>
      <vt:lpstr>Location-Based Marketing Campaigns</vt:lpstr>
    </vt:vector>
  </TitlesOfParts>
  <Company>echosvoice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ADA Compliant Lecture PowerPoint</dc:title>
  <dc:subject>E-commerce 2017</dc:subject>
  <dc:creator>Kenneth C. Laudon/Carol G. Traver</dc:creator>
  <cp:keywords>E-commerce</cp:keywords>
  <cp:lastModifiedBy>User</cp:lastModifiedBy>
  <cp:revision>218</cp:revision>
  <dcterms:created xsi:type="dcterms:W3CDTF">2014-07-14T20:04:21Z</dcterms:created>
  <dcterms:modified xsi:type="dcterms:W3CDTF">2018-05-05T12:42:28Z</dcterms:modified>
</cp:coreProperties>
</file>